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257" r:id="rId3"/>
    <p:sldId id="275" r:id="rId4"/>
    <p:sldId id="276" r:id="rId5"/>
    <p:sldId id="277" r:id="rId6"/>
    <p:sldId id="284" r:id="rId7"/>
    <p:sldId id="316" r:id="rId8"/>
    <p:sldId id="259" r:id="rId9"/>
    <p:sldId id="454" r:id="rId10"/>
    <p:sldId id="266" r:id="rId11"/>
    <p:sldId id="285" r:id="rId12"/>
    <p:sldId id="307" r:id="rId13"/>
    <p:sldId id="305" r:id="rId14"/>
    <p:sldId id="306" r:id="rId15"/>
    <p:sldId id="372" r:id="rId16"/>
    <p:sldId id="373" r:id="rId17"/>
    <p:sldId id="376" r:id="rId18"/>
    <p:sldId id="452" r:id="rId19"/>
    <p:sldId id="308" r:id="rId20"/>
    <p:sldId id="309" r:id="rId21"/>
    <p:sldId id="422" r:id="rId22"/>
    <p:sldId id="418" r:id="rId23"/>
    <p:sldId id="453" r:id="rId24"/>
    <p:sldId id="323" r:id="rId25"/>
    <p:sldId id="324" r:id="rId26"/>
    <p:sldId id="326" r:id="rId27"/>
    <p:sldId id="327" r:id="rId28"/>
    <p:sldId id="328" r:id="rId29"/>
    <p:sldId id="329" r:id="rId30"/>
    <p:sldId id="410" r:id="rId31"/>
    <p:sldId id="412" r:id="rId32"/>
    <p:sldId id="332" r:id="rId33"/>
    <p:sldId id="333" r:id="rId34"/>
    <p:sldId id="334" r:id="rId35"/>
    <p:sldId id="335" r:id="rId36"/>
    <p:sldId id="430" r:id="rId37"/>
    <p:sldId id="336" r:id="rId38"/>
    <p:sldId id="337" r:id="rId39"/>
    <p:sldId id="317" r:id="rId40"/>
    <p:sldId id="278" r:id="rId41"/>
    <p:sldId id="338" r:id="rId42"/>
    <p:sldId id="371" r:id="rId43"/>
    <p:sldId id="381" r:id="rId44"/>
    <p:sldId id="382" r:id="rId45"/>
    <p:sldId id="390" r:id="rId46"/>
    <p:sldId id="391" r:id="rId47"/>
    <p:sldId id="423" r:id="rId48"/>
    <p:sldId id="352" r:id="rId49"/>
    <p:sldId id="449" r:id="rId50"/>
    <p:sldId id="318" r:id="rId51"/>
    <p:sldId id="339" r:id="rId52"/>
    <p:sldId id="360" r:id="rId53"/>
    <p:sldId id="450" r:id="rId54"/>
    <p:sldId id="395" r:id="rId55"/>
    <p:sldId id="396" r:id="rId56"/>
    <p:sldId id="394" r:id="rId57"/>
    <p:sldId id="451" r:id="rId58"/>
    <p:sldId id="424" r:id="rId59"/>
    <p:sldId id="354" r:id="rId60"/>
    <p:sldId id="355" r:id="rId61"/>
    <p:sldId id="319" r:id="rId62"/>
    <p:sldId id="340" r:id="rId63"/>
    <p:sldId id="370" r:id="rId64"/>
    <p:sldId id="379" r:id="rId65"/>
    <p:sldId id="380" r:id="rId66"/>
    <p:sldId id="392" r:id="rId67"/>
    <p:sldId id="393" r:id="rId68"/>
    <p:sldId id="425" r:id="rId69"/>
    <p:sldId id="356" r:id="rId70"/>
    <p:sldId id="357" r:id="rId71"/>
    <p:sldId id="320" r:id="rId72"/>
    <p:sldId id="270" r:id="rId73"/>
    <p:sldId id="362" r:id="rId74"/>
    <p:sldId id="426" r:id="rId75"/>
    <p:sldId id="377" r:id="rId76"/>
    <p:sldId id="378" r:id="rId77"/>
    <p:sldId id="398" r:id="rId78"/>
    <p:sldId id="399" r:id="rId79"/>
    <p:sldId id="400" r:id="rId80"/>
    <p:sldId id="401" r:id="rId81"/>
    <p:sldId id="402" r:id="rId82"/>
    <p:sldId id="403" r:id="rId83"/>
    <p:sldId id="411" r:id="rId84"/>
    <p:sldId id="404" r:id="rId85"/>
    <p:sldId id="405" r:id="rId86"/>
    <p:sldId id="406" r:id="rId87"/>
    <p:sldId id="407" r:id="rId88"/>
    <p:sldId id="408" r:id="rId89"/>
    <p:sldId id="409" r:id="rId90"/>
    <p:sldId id="427" r:id="rId91"/>
    <p:sldId id="358" r:id="rId92"/>
    <p:sldId id="359" r:id="rId93"/>
    <p:sldId id="321" r:id="rId94"/>
    <p:sldId id="281" r:id="rId95"/>
    <p:sldId id="431" r:id="rId96"/>
    <p:sldId id="304" r:id="rId97"/>
    <p:sldId id="432" r:id="rId98"/>
    <p:sldId id="433" r:id="rId99"/>
    <p:sldId id="434" r:id="rId100"/>
    <p:sldId id="435" r:id="rId101"/>
    <p:sldId id="428" r:id="rId102"/>
    <p:sldId id="364" r:id="rId103"/>
    <p:sldId id="365" r:id="rId104"/>
    <p:sldId id="322" r:id="rId105"/>
    <p:sldId id="282" r:id="rId106"/>
    <p:sldId id="271" r:id="rId107"/>
    <p:sldId id="267" r:id="rId108"/>
    <p:sldId id="436" r:id="rId109"/>
    <p:sldId id="437" r:id="rId110"/>
    <p:sldId id="438" r:id="rId111"/>
    <p:sldId id="439" r:id="rId112"/>
    <p:sldId id="440" r:id="rId113"/>
    <p:sldId id="367" r:id="rId114"/>
    <p:sldId id="368" r:id="rId115"/>
    <p:sldId id="264" r:id="rId1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99FF"/>
    <a:srgbClr val="FF2B01"/>
    <a:srgbClr val="F24F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7" d="100"/>
          <a:sy n="107" d="100"/>
        </p:scale>
        <p:origin x="-162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B356C-5CD9-46FC-AF5E-F227676C77E1}"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85E17-5CA6-45E6-9D26-A6BEBD5EF745}" type="slidenum">
              <a:rPr lang="en-US" smtClean="0"/>
              <a:t>‹#›</a:t>
            </a:fld>
            <a:endParaRPr lang="en-US"/>
          </a:p>
        </p:txBody>
      </p:sp>
    </p:spTree>
    <p:extLst>
      <p:ext uri="{BB962C8B-B14F-4D97-AF65-F5344CB8AC3E}">
        <p14:creationId xmlns:p14="http://schemas.microsoft.com/office/powerpoint/2010/main" val="308291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168DD-A8CC-4074-BAE1-BFC44DD84E12}" type="slidenum">
              <a:rPr lang="en-GB"/>
              <a:pPr/>
              <a:t>95</a:t>
            </a:fld>
            <a:endParaRPr lang="en-GB"/>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33C0B-3D68-4C2D-81E6-51AA3D063ABD}" type="slidenum">
              <a:rPr lang="en-US"/>
              <a:pPr/>
              <a:t>44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F2E3D-2FC1-40FA-9107-79D4618811E3}" type="slidenum">
              <a:rPr lang="en-US"/>
              <a:pPr/>
              <a:t>54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F2E3D-2FC1-40FA-9107-79D4618811E3}" type="slidenum">
              <a:rPr lang="en-US"/>
              <a:pPr/>
              <a:t>64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E85E17-5CA6-45E6-9D26-A6BEBD5EF745}" type="slidenum">
              <a:rPr lang="en-US" smtClean="0"/>
              <a:t>90</a:t>
            </a:fld>
            <a:endParaRPr lang="en-US"/>
          </a:p>
        </p:txBody>
      </p:sp>
    </p:spTree>
    <p:extLst>
      <p:ext uri="{BB962C8B-B14F-4D97-AF65-F5344CB8AC3E}">
        <p14:creationId xmlns:p14="http://schemas.microsoft.com/office/powerpoint/2010/main" val="278200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070DF5B-AED0-4965-ACB9-785E74DA6A0B}" type="datetimeFigureOut">
              <a:rPr lang="en-US" smtClean="0"/>
              <a:t>2/25/2019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DFEB5F9-3B0E-48EF-9061-9621B4DEBC7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0DF5B-AED0-4965-ACB9-785E74DA6A0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0DF5B-AED0-4965-ACB9-785E74DA6A0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CADA3DA-4B83-44CA-A664-C5F4AF0E7CA8}" type="slidenum">
              <a:rPr lang="en-US"/>
              <a:pPr/>
              <a:t>‹#›</a:t>
            </a:fld>
            <a:endParaRPr lang="en-US"/>
          </a:p>
        </p:txBody>
      </p:sp>
    </p:spTree>
    <p:extLst>
      <p:ext uri="{BB962C8B-B14F-4D97-AF65-F5344CB8AC3E}">
        <p14:creationId xmlns:p14="http://schemas.microsoft.com/office/powerpoint/2010/main" val="373320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0DF5B-AED0-4965-ACB9-785E74DA6A0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0DF5B-AED0-4965-ACB9-785E74DA6A0B}"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70DF5B-AED0-4965-ACB9-785E74DA6A0B}"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EB5F9-3B0E-48EF-9061-9621B4DEBC7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0DF5B-AED0-4965-ACB9-785E74DA6A0B}"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0DF5B-AED0-4965-ACB9-785E74DA6A0B}"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DF5B-AED0-4965-ACB9-785E74DA6A0B}"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070DF5B-AED0-4965-ACB9-785E74DA6A0B}" type="datetimeFigureOut">
              <a:rPr lang="en-US" smtClean="0"/>
              <a:t>2/25/2019</a:t>
            </a:fld>
            <a:endParaRPr lang="en-US"/>
          </a:p>
        </p:txBody>
      </p:sp>
      <p:sp>
        <p:nvSpPr>
          <p:cNvPr id="7" name="Slide Number Placeholder 6"/>
          <p:cNvSpPr>
            <a:spLocks noGrp="1"/>
          </p:cNvSpPr>
          <p:nvPr>
            <p:ph type="sldNum" sz="quarter" idx="12"/>
          </p:nvPr>
        </p:nvSpPr>
        <p:spPr/>
        <p:txBody>
          <a:bodyPr/>
          <a:lstStyle/>
          <a:p>
            <a:fld id="{0DFEB5F9-3B0E-48EF-9061-9621B4DEBC7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0DF5B-AED0-4965-ACB9-785E74DA6A0B}" type="datetimeFigureOut">
              <a:rPr lang="en-US" smtClean="0"/>
              <a:t>2/25/2019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DFEB5F9-3B0E-48EF-9061-9621B4DEBC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070DF5B-AED0-4965-ACB9-785E74DA6A0B}" type="datetimeFigureOut">
              <a:rPr lang="en-US" smtClean="0"/>
              <a:t>2/25/2019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DFEB5F9-3B0E-48EF-9061-9621B4DEBC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hyperlink" Target="http://www.brainpopjr.com/math/measurement/perimeter/" TargetMode="Externa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audio" Target="../media/audio2.wav"/><Relationship Id="rId5" Type="http://schemas.openxmlformats.org/officeDocument/2006/relationships/image" Target="../media/image40.png"/><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homedepot.com/Flooring-Carpet-Carpet-Tile/h_d1/N-5yc1vZarl0/h_d2/Navigation?langId=-1&amp;storeId=10051&amp;catalogId=10053&amp;cm_mmc=SEM|THD|G|VF|FallFlooring|D23Carpet&amp;skwcid=TC|13168|carpet%20prices||S|p|788063331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lluminations.nctm.org/ActivityDetail.aspx?ID=7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audio" Target="../media/audio3.wav"/><Relationship Id="rId5" Type="http://schemas.openxmlformats.org/officeDocument/2006/relationships/image" Target="../media/image40.png"/><Relationship Id="rId4" Type="http://schemas.openxmlformats.org/officeDocument/2006/relationships/image" Target="../media/image45.wmf"/></Relationships>
</file>

<file path=ppt/slides/_rels/slide5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audio" Target="../media/audio4.wav"/><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illuminations.nctm.org/ActivityDetail.aspx?ID=108"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audio" Target="../media/audio3.wav"/><Relationship Id="rId5" Type="http://schemas.openxmlformats.org/officeDocument/2006/relationships/image" Target="../media/image40.png"/><Relationship Id="rId4" Type="http://schemas.openxmlformats.org/officeDocument/2006/relationships/image" Target="../media/image45.wmf"/></Relationships>
</file>

<file path=ppt/slides/_rels/slide6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slideLayout" Target="../slideLayouts/slideLayout12.xml"/><Relationship Id="rId1" Type="http://schemas.openxmlformats.org/officeDocument/2006/relationships/audio" Target="../media/audio4.wav"/><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ath.phillipmartin.info/math_pythagorean_theore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172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85658" y="3130604"/>
            <a:ext cx="1524000"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5029201" y="2209800"/>
            <a:ext cx="3017520" cy="22008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Perimeter, Area, &amp; Volume</a:t>
            </a:r>
            <a:endParaRPr lang="en-US" dirty="0"/>
          </a:p>
        </p:txBody>
      </p:sp>
    </p:spTree>
    <p:extLst>
      <p:ext uri="{BB962C8B-B14F-4D97-AF65-F5344CB8AC3E}">
        <p14:creationId xmlns:p14="http://schemas.microsoft.com/office/powerpoint/2010/main" val="357869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a:solidFill>
                  <a:schemeClr val="tx1"/>
                </a:solidFill>
              </a:rPr>
              <a:t>Essential </a:t>
            </a:r>
            <a:r>
              <a:rPr lang="en-US" sz="2800" b="1" dirty="0" smtClean="0">
                <a:solidFill>
                  <a:schemeClr val="tx1"/>
                </a:solidFill>
              </a:rPr>
              <a:t>Question</a:t>
            </a:r>
            <a:endParaRPr lang="en-US" sz="2800" dirty="0">
              <a:solidFill>
                <a:schemeClr val="tx1"/>
              </a:solidFill>
            </a:endParaRPr>
          </a:p>
        </p:txBody>
      </p:sp>
      <p:sp>
        <p:nvSpPr>
          <p:cNvPr id="3" name="Content Placeholder 2"/>
          <p:cNvSpPr>
            <a:spLocks noGrp="1"/>
          </p:cNvSpPr>
          <p:nvPr>
            <p:ph idx="1"/>
          </p:nvPr>
        </p:nvSpPr>
        <p:spPr>
          <a:xfrm>
            <a:off x="762000" y="779384"/>
            <a:ext cx="7021286" cy="4003829"/>
          </a:xfrm>
        </p:spPr>
        <p:txBody>
          <a:bodyPr/>
          <a:lstStyle/>
          <a:p>
            <a:pPr marL="68580" lvl="0" indent="0">
              <a:buNone/>
            </a:pPr>
            <a:r>
              <a:rPr lang="en-US" dirty="0" smtClean="0"/>
              <a:t>When might you need</a:t>
            </a:r>
            <a:br>
              <a:rPr lang="en-US" dirty="0" smtClean="0"/>
            </a:br>
            <a:r>
              <a:rPr lang="en-US" dirty="0" smtClean="0"/>
              <a:t>to know the total distance</a:t>
            </a:r>
            <a:br>
              <a:rPr lang="en-US" dirty="0" smtClean="0"/>
            </a:br>
            <a:r>
              <a:rPr lang="en-US" dirty="0" smtClean="0"/>
              <a:t>around an object?</a:t>
            </a:r>
            <a:endParaRPr lang="en-US" dirty="0"/>
          </a:p>
          <a:p>
            <a:pPr marL="68580" indent="0">
              <a:buNone/>
            </a:pPr>
            <a:r>
              <a:rPr lang="en-US" dirty="0"/>
              <a:t> </a:t>
            </a:r>
          </a:p>
          <a:p>
            <a:endParaRPr lang="en-US" dirty="0"/>
          </a:p>
        </p:txBody>
      </p:sp>
      <p:pic>
        <p:nvPicPr>
          <p:cNvPr id="21506" name="Picture 2" descr="http://www.pavingexpert.com/images/features/fence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 y="2019299"/>
            <a:ext cx="301942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4.bp.blogspot.com/_XnxT1RF9Kw8/R1Met_cX0uI/AAAAAAAAAR0/RILyvDCBhMA/s1600-R/trim-coping-instal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006" y="840606"/>
            <a:ext cx="3731393" cy="3731394"/>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5602"/>
            <a:ext cx="3098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9" name="Picture 15" descr="http://woodgears.ca/frame/last_piece_pr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191000"/>
            <a:ext cx="2640003" cy="203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0337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idx="4294967295"/>
          </p:nvPr>
        </p:nvSpPr>
        <p:spPr>
          <a:xfrm>
            <a:off x="228600" y="0"/>
            <a:ext cx="8763000" cy="685800"/>
          </a:xfrm>
          <a:solidFill>
            <a:srgbClr val="FFFF99"/>
          </a:solidFill>
          <a:ln w="104775">
            <a:solidFill>
              <a:schemeClr val="tx1"/>
            </a:solidFill>
            <a:miter lim="800000"/>
            <a:headEnd/>
            <a:tailEnd/>
          </a:ln>
        </p:spPr>
        <p:txBody>
          <a:bodyPr/>
          <a:lstStyle/>
          <a:p>
            <a:r>
              <a:rPr lang="en-US" sz="2400" b="1" dirty="0">
                <a:solidFill>
                  <a:srgbClr val="002060"/>
                </a:solidFill>
                <a:latin typeface="Arial Black" pitchFamily="34" charset="0"/>
              </a:rPr>
              <a:t>Find the surface area of this rectangular prism.</a:t>
            </a:r>
            <a:endParaRPr lang="en-US" sz="2400" b="1" dirty="0" smtClean="0">
              <a:solidFill>
                <a:srgbClr val="002060"/>
              </a:solidFill>
              <a:latin typeface="Arial Black" pitchFamily="34" charset="0"/>
            </a:endParaRPr>
          </a:p>
        </p:txBody>
      </p:sp>
      <p:sp>
        <p:nvSpPr>
          <p:cNvPr id="6" name="TextBox 5"/>
          <p:cNvSpPr txBox="1">
            <a:spLocks noChangeArrowheads="1"/>
          </p:cNvSpPr>
          <p:nvPr/>
        </p:nvSpPr>
        <p:spPr bwMode="auto">
          <a:xfrm>
            <a:off x="381000" y="2895600"/>
            <a:ext cx="5943600" cy="4000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latin typeface="Arial" charset="0"/>
              </a:rPr>
              <a:t>Label the length, width and height.</a:t>
            </a:r>
            <a:endParaRPr lang="en-US" sz="2000" b="1">
              <a:latin typeface="Kristen ITC" pitchFamily="66" charset="0"/>
            </a:endParaRPr>
          </a:p>
        </p:txBody>
      </p:sp>
      <p:sp>
        <p:nvSpPr>
          <p:cNvPr id="5" name="Cube 4"/>
          <p:cNvSpPr>
            <a:spLocks noChangeArrowheads="1"/>
          </p:cNvSpPr>
          <p:nvPr/>
        </p:nvSpPr>
        <p:spPr bwMode="auto">
          <a:xfrm>
            <a:off x="1905000" y="838200"/>
            <a:ext cx="2819400" cy="1524000"/>
          </a:xfrm>
          <a:prstGeom prst="cube">
            <a:avLst>
              <a:gd name="adj" fmla="val 25000"/>
            </a:avLst>
          </a:prstGeom>
          <a:solidFill>
            <a:srgbClr val="FF9900"/>
          </a:solidFill>
          <a:ln w="57150" algn="ctr">
            <a:solidFill>
              <a:schemeClr val="tx1"/>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8440" name="TextBox 9"/>
          <p:cNvSpPr txBox="1">
            <a:spLocks noChangeArrowheads="1"/>
          </p:cNvSpPr>
          <p:nvPr/>
        </p:nvSpPr>
        <p:spPr bwMode="auto">
          <a:xfrm>
            <a:off x="4648200" y="20574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6 cm.</a:t>
            </a:r>
          </a:p>
        </p:txBody>
      </p:sp>
      <p:sp>
        <p:nvSpPr>
          <p:cNvPr id="18441" name="TextBox 10"/>
          <p:cNvSpPr txBox="1">
            <a:spLocks noChangeArrowheads="1"/>
          </p:cNvSpPr>
          <p:nvPr/>
        </p:nvSpPr>
        <p:spPr bwMode="auto">
          <a:xfrm>
            <a:off x="3200400" y="2438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dirty="0"/>
              <a:t>12 cm.</a:t>
            </a:r>
          </a:p>
        </p:txBody>
      </p:sp>
      <p:sp>
        <p:nvSpPr>
          <p:cNvPr id="18442" name="TextBox 11"/>
          <p:cNvSpPr txBox="1">
            <a:spLocks noChangeArrowheads="1"/>
          </p:cNvSpPr>
          <p:nvPr/>
        </p:nvSpPr>
        <p:spPr bwMode="auto">
          <a:xfrm>
            <a:off x="4953000" y="10668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8 cm.</a:t>
            </a:r>
          </a:p>
        </p:txBody>
      </p:sp>
      <p:sp>
        <p:nvSpPr>
          <p:cNvPr id="13" name="TextBox 12"/>
          <p:cNvSpPr txBox="1">
            <a:spLocks noChangeArrowheads="1"/>
          </p:cNvSpPr>
          <p:nvPr/>
        </p:nvSpPr>
        <p:spPr bwMode="auto">
          <a:xfrm>
            <a:off x="381000" y="3505200"/>
            <a:ext cx="5105400" cy="58420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2 lw + 2 lh + 2 wh    </a:t>
            </a:r>
            <a:endParaRPr lang="en-US" sz="2000" b="1">
              <a:latin typeface="Kristen ITC" pitchFamily="66" charset="0"/>
            </a:endParaRPr>
          </a:p>
        </p:txBody>
      </p:sp>
      <p:sp>
        <p:nvSpPr>
          <p:cNvPr id="2" name="TextBox 12"/>
          <p:cNvSpPr txBox="1">
            <a:spLocks noChangeArrowheads="1"/>
          </p:cNvSpPr>
          <p:nvPr/>
        </p:nvSpPr>
        <p:spPr bwMode="auto">
          <a:xfrm>
            <a:off x="304800" y="4343400"/>
            <a:ext cx="70866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dirty="0">
                <a:latin typeface="Arial" charset="0"/>
              </a:rPr>
              <a:t>SA = 2(12)(6) + 2(12)(8) + 2(6)(8)    </a:t>
            </a:r>
            <a:endParaRPr lang="en-US" sz="2000" b="1" dirty="0">
              <a:latin typeface="Kristen ITC" pitchFamily="66" charset="0"/>
            </a:endParaRPr>
          </a:p>
        </p:txBody>
      </p:sp>
      <p:sp>
        <p:nvSpPr>
          <p:cNvPr id="3" name="TextBox 12"/>
          <p:cNvSpPr txBox="1">
            <a:spLocks noChangeArrowheads="1"/>
          </p:cNvSpPr>
          <p:nvPr/>
        </p:nvSpPr>
        <p:spPr bwMode="auto">
          <a:xfrm>
            <a:off x="304800" y="5181600"/>
            <a:ext cx="5105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=144 + 192+ 96</a:t>
            </a:r>
            <a:endParaRPr lang="en-US" sz="2000" b="1">
              <a:latin typeface="Kristen ITC" pitchFamily="66" charset="0"/>
            </a:endParaRPr>
          </a:p>
        </p:txBody>
      </p:sp>
      <p:sp>
        <p:nvSpPr>
          <p:cNvPr id="4" name="TextBox 12"/>
          <p:cNvSpPr txBox="1">
            <a:spLocks noChangeArrowheads="1"/>
          </p:cNvSpPr>
          <p:nvPr/>
        </p:nvSpPr>
        <p:spPr bwMode="auto">
          <a:xfrm>
            <a:off x="381000" y="6019800"/>
            <a:ext cx="3581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432 cm.</a:t>
            </a:r>
            <a:r>
              <a:rPr lang="en-US" sz="3200" b="1" baseline="30000">
                <a:latin typeface="Arial" charset="0"/>
              </a:rPr>
              <a:t>2</a:t>
            </a:r>
            <a:r>
              <a:rPr lang="en-US" sz="3200" b="1">
                <a:latin typeface="Arial" charset="0"/>
              </a:rPr>
              <a:t>    </a:t>
            </a:r>
            <a:endParaRPr lang="en-US" sz="2000" b="1">
              <a:latin typeface="Kristen ITC" pitchFamily="66" charset="0"/>
            </a:endParaRPr>
          </a:p>
        </p:txBody>
      </p:sp>
      <p:sp>
        <p:nvSpPr>
          <p:cNvPr id="18450" name="Text Box 18"/>
          <p:cNvSpPr txBox="1">
            <a:spLocks noChangeArrowheads="1"/>
          </p:cNvSpPr>
          <p:nvPr/>
        </p:nvSpPr>
        <p:spPr bwMode="auto">
          <a:xfrm>
            <a:off x="2590800" y="23622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l</a:t>
            </a:r>
          </a:p>
        </p:txBody>
      </p:sp>
      <p:sp>
        <p:nvSpPr>
          <p:cNvPr id="18451" name="Text Box 19"/>
          <p:cNvSpPr txBox="1">
            <a:spLocks noChangeArrowheads="1"/>
          </p:cNvSpPr>
          <p:nvPr/>
        </p:nvSpPr>
        <p:spPr bwMode="auto">
          <a:xfrm>
            <a:off x="5715000" y="21336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a:t>
            </a:r>
          </a:p>
        </p:txBody>
      </p:sp>
      <p:sp>
        <p:nvSpPr>
          <p:cNvPr id="18452" name="Text Box 20"/>
          <p:cNvSpPr txBox="1">
            <a:spLocks noChangeArrowheads="1"/>
          </p:cNvSpPr>
          <p:nvPr/>
        </p:nvSpPr>
        <p:spPr bwMode="auto">
          <a:xfrm>
            <a:off x="6096000" y="10668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Tree>
    <p:extLst>
      <p:ext uri="{BB962C8B-B14F-4D97-AF65-F5344CB8AC3E}">
        <p14:creationId xmlns:p14="http://schemas.microsoft.com/office/powerpoint/2010/main" val="202778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8450"/>
                                        </p:tgtEl>
                                        <p:attrNameLst>
                                          <p:attrName>style.visibility</p:attrName>
                                        </p:attrNameLst>
                                      </p:cBhvr>
                                      <p:to>
                                        <p:strVal val="visible"/>
                                      </p:to>
                                    </p:set>
                                    <p:anim calcmode="lin" valueType="num">
                                      <p:cBhvr additive="base">
                                        <p:cTn id="10" dur="500" fill="hold"/>
                                        <p:tgtEl>
                                          <p:spTgt spid="18450"/>
                                        </p:tgtEl>
                                        <p:attrNameLst>
                                          <p:attrName>ppt_x</p:attrName>
                                        </p:attrNameLst>
                                      </p:cBhvr>
                                      <p:tavLst>
                                        <p:tav tm="0">
                                          <p:val>
                                            <p:strVal val="#ppt_x"/>
                                          </p:val>
                                        </p:tav>
                                        <p:tav tm="100000">
                                          <p:val>
                                            <p:strVal val="#ppt_x"/>
                                          </p:val>
                                        </p:tav>
                                      </p:tavLst>
                                    </p:anim>
                                    <p:anim calcmode="lin" valueType="num">
                                      <p:cBhvr additive="base">
                                        <p:cTn id="11" dur="500" fill="hold"/>
                                        <p:tgtEl>
                                          <p:spTgt spid="18450"/>
                                        </p:tgtEl>
                                        <p:attrNameLst>
                                          <p:attrName>ppt_y</p:attrName>
                                        </p:attrNameLst>
                                      </p:cBhvr>
                                      <p:tavLst>
                                        <p:tav tm="0">
                                          <p:val>
                                            <p:strVal val="1+#ppt_h/2"/>
                                          </p:val>
                                        </p:tav>
                                        <p:tav tm="100000">
                                          <p:val>
                                            <p:strVal val="#ppt_y"/>
                                          </p:val>
                                        </p:tav>
                                      </p:tavLst>
                                    </p:anim>
                                  </p:childTnLst>
                                </p:cTn>
                              </p:par>
                              <p:par>
                                <p:cTn id="12" presetID="24" presetClass="entr" presetSubtype="0" fill="hold" grpId="0" nodeType="withEffect">
                                  <p:stCondLst>
                                    <p:cond delay="0"/>
                                  </p:stCondLst>
                                  <p:childTnLst>
                                    <p:set>
                                      <p:cBhvr>
                                        <p:cTn id="13" dur="1" fill="hold">
                                          <p:stCondLst>
                                            <p:cond delay="0"/>
                                          </p:stCondLst>
                                        </p:cTn>
                                        <p:tgtEl>
                                          <p:spTgt spid="18451"/>
                                        </p:tgtEl>
                                        <p:attrNameLst>
                                          <p:attrName>style.visibility</p:attrName>
                                        </p:attrNameLst>
                                      </p:cBhvr>
                                      <p:to>
                                        <p:strVal val="visible"/>
                                      </p:to>
                                    </p:set>
                                    <p:anim to="" calcmode="lin" valueType="num">
                                      <p:cBhvr>
                                        <p:cTn id="14" dur="1" fill="hold"/>
                                        <p:tgtEl>
                                          <p:spTgt spid="18451"/>
                                        </p:tgtEl>
                                        <p:attrNameLst>
                                          <p:attrName/>
                                        </p:attrNameLst>
                                      </p:cBhvr>
                                    </p:anim>
                                  </p:childTnLst>
                                </p:cTn>
                              </p:par>
                              <p:par>
                                <p:cTn id="15" presetID="2" presetClass="entr" presetSubtype="4" fill="hold" grpId="0" nodeType="withEffect">
                                  <p:stCondLst>
                                    <p:cond delay="0"/>
                                  </p:stCondLst>
                                  <p:childTnLst>
                                    <p:set>
                                      <p:cBhvr>
                                        <p:cTn id="16" dur="1" fill="hold">
                                          <p:stCondLst>
                                            <p:cond delay="0"/>
                                          </p:stCondLst>
                                        </p:cTn>
                                        <p:tgtEl>
                                          <p:spTgt spid="18452"/>
                                        </p:tgtEl>
                                        <p:attrNameLst>
                                          <p:attrName>style.visibility</p:attrName>
                                        </p:attrNameLst>
                                      </p:cBhvr>
                                      <p:to>
                                        <p:strVal val="visible"/>
                                      </p:to>
                                    </p:set>
                                    <p:anim calcmode="lin" valueType="num">
                                      <p:cBhvr additive="base">
                                        <p:cTn id="17" dur="500" fill="hold"/>
                                        <p:tgtEl>
                                          <p:spTgt spid="18452"/>
                                        </p:tgtEl>
                                        <p:attrNameLst>
                                          <p:attrName>ppt_x</p:attrName>
                                        </p:attrNameLst>
                                      </p:cBhvr>
                                      <p:tavLst>
                                        <p:tav tm="0">
                                          <p:val>
                                            <p:strVal val="#ppt_x"/>
                                          </p:val>
                                        </p:tav>
                                        <p:tav tm="100000">
                                          <p:val>
                                            <p:strVal val="#ppt_x"/>
                                          </p:val>
                                        </p:tav>
                                      </p:tavLst>
                                    </p:anim>
                                    <p:anim calcmode="lin" valueType="num">
                                      <p:cBhvr additive="base">
                                        <p:cTn id="18" dur="500" fill="hold"/>
                                        <p:tgtEl>
                                          <p:spTgt spid="1845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ox(in)">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 grpId="0" animBg="1"/>
      <p:bldP spid="3" grpId="0" animBg="1"/>
      <p:bldP spid="4" grpId="0" animBg="1"/>
      <p:bldP spid="18450" grpId="0" animBg="1"/>
      <p:bldP spid="18451" grpId="0" animBg="1"/>
      <p:bldP spid="1845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762000" y="685800"/>
            <a:ext cx="7262307" cy="5410200"/>
          </a:xfrm>
        </p:spPr>
        <p:txBody>
          <a:bodyPr>
            <a:normAutofit fontScale="70000" lnSpcReduction="20000"/>
          </a:bodyPr>
          <a:lstStyle/>
          <a:p>
            <a:pPr marL="68580" indent="0">
              <a:buNone/>
            </a:pPr>
            <a:r>
              <a:rPr lang="en-US" dirty="0"/>
              <a:t>Application, Analysis, Synthesis, </a:t>
            </a:r>
            <a:r>
              <a:rPr lang="en-US" dirty="0" smtClean="0"/>
              <a:t>Evaluation</a:t>
            </a:r>
          </a:p>
          <a:p>
            <a:pPr marL="68580" indent="0">
              <a:buNone/>
            </a:pPr>
            <a:endParaRPr lang="en-US" dirty="0"/>
          </a:p>
          <a:p>
            <a:pPr marL="68580" indent="0">
              <a:buNone/>
            </a:pPr>
            <a:r>
              <a:rPr lang="en-US" dirty="0" smtClean="0"/>
              <a:t>You need to paint your house. </a:t>
            </a:r>
          </a:p>
          <a:p>
            <a:pPr marL="68580" indent="0">
              <a:buNone/>
            </a:pPr>
            <a:r>
              <a:rPr lang="en-US" dirty="0" smtClean="0"/>
              <a:t>The Paint Shop has paint on sale for $25.00 a gallon, </a:t>
            </a:r>
          </a:p>
          <a:p>
            <a:pPr marL="68580" indent="0">
              <a:buNone/>
            </a:pPr>
            <a:r>
              <a:rPr lang="en-US" dirty="0" smtClean="0"/>
              <a:t>but you must buy at least 10 gallons.</a:t>
            </a:r>
          </a:p>
          <a:p>
            <a:pPr marL="68580" indent="0">
              <a:buNone/>
            </a:pPr>
            <a:endParaRPr lang="en-US" dirty="0"/>
          </a:p>
          <a:p>
            <a:pPr marL="68580" indent="0">
              <a:buNone/>
            </a:pPr>
            <a:r>
              <a:rPr lang="en-US" dirty="0" smtClean="0"/>
              <a:t>Painters’ Warehouse has paint on </a:t>
            </a:r>
            <a:br>
              <a:rPr lang="en-US" dirty="0" smtClean="0"/>
            </a:br>
            <a:r>
              <a:rPr lang="en-US" dirty="0" smtClean="0"/>
              <a:t>sale of $30.00 a gallon.</a:t>
            </a:r>
          </a:p>
          <a:p>
            <a:pPr marL="68580" indent="0">
              <a:buNone/>
            </a:pPr>
            <a:endParaRPr lang="en-US" dirty="0"/>
          </a:p>
          <a:p>
            <a:pPr marL="68580" indent="0">
              <a:buNone/>
            </a:pPr>
            <a:r>
              <a:rPr lang="en-US" dirty="0" smtClean="0"/>
              <a:t>Estimate the amount of paint you will need by </a:t>
            </a:r>
            <a:br>
              <a:rPr lang="en-US" dirty="0" smtClean="0"/>
            </a:br>
            <a:r>
              <a:rPr lang="en-US" dirty="0" smtClean="0"/>
              <a:t>finding the </a:t>
            </a:r>
            <a:r>
              <a:rPr lang="en-US" dirty="0"/>
              <a:t>surface area of your home</a:t>
            </a:r>
            <a:r>
              <a:rPr lang="en-US" dirty="0" smtClean="0"/>
              <a:t>.</a:t>
            </a:r>
          </a:p>
          <a:p>
            <a:pPr marL="68580" indent="0">
              <a:buNone/>
            </a:pPr>
            <a:r>
              <a:rPr lang="en-US" dirty="0"/>
              <a:t/>
            </a:r>
            <a:br>
              <a:rPr lang="en-US" dirty="0"/>
            </a:br>
            <a:r>
              <a:rPr lang="en-US" dirty="0" smtClean="0"/>
              <a:t>First determine the square footage of your house. Remember to subtract </a:t>
            </a:r>
            <a:r>
              <a:rPr lang="en-US" dirty="0"/>
              <a:t>20 square feet for each door and 15 square feet for each average-sized </a:t>
            </a:r>
            <a:r>
              <a:rPr lang="en-US" dirty="0" smtClean="0"/>
              <a:t>window.</a:t>
            </a:r>
            <a:r>
              <a:rPr lang="en-US" dirty="0"/>
              <a:t/>
            </a:r>
            <a:br>
              <a:rPr lang="en-US" dirty="0"/>
            </a:br>
            <a:r>
              <a:rPr lang="en-US" dirty="0"/>
              <a:t/>
            </a:r>
            <a:br>
              <a:rPr lang="en-US" dirty="0"/>
            </a:br>
            <a:r>
              <a:rPr lang="en-US" dirty="0"/>
              <a:t>In general, you can expect 1 gallon of </a:t>
            </a:r>
            <a:r>
              <a:rPr lang="en-US" dirty="0" smtClean="0"/>
              <a:t>paint</a:t>
            </a:r>
            <a:r>
              <a:rPr lang="en-US" dirty="0"/>
              <a:t> </a:t>
            </a:r>
            <a:r>
              <a:rPr lang="en-US" dirty="0" smtClean="0"/>
              <a:t>to </a:t>
            </a:r>
            <a:r>
              <a:rPr lang="en-US" dirty="0"/>
              <a:t>cover about 350 square feet</a:t>
            </a:r>
            <a:r>
              <a:rPr lang="en-US" dirty="0" smtClean="0"/>
              <a:t>.</a:t>
            </a:r>
          </a:p>
          <a:p>
            <a:pPr marL="68580" indent="0">
              <a:buNone/>
            </a:pPr>
            <a:endParaRPr lang="en-US" dirty="0"/>
          </a:p>
          <a:p>
            <a:pPr marL="68580" indent="0">
              <a:buNone/>
            </a:pPr>
            <a:r>
              <a:rPr lang="en-US" dirty="0" smtClean="0"/>
              <a:t>How many square feet is your home?</a:t>
            </a:r>
            <a:br>
              <a:rPr lang="en-US" dirty="0" smtClean="0"/>
            </a:br>
            <a:r>
              <a:rPr lang="en-US" dirty="0" smtClean="0"/>
              <a:t>How many gallons of paint will you need to purchase?</a:t>
            </a:r>
            <a:br>
              <a:rPr lang="en-US" dirty="0" smtClean="0"/>
            </a:br>
            <a:r>
              <a:rPr lang="en-US" dirty="0" smtClean="0"/>
              <a:t>From which store will you purchase your paint and why?</a:t>
            </a:r>
          </a:p>
          <a:p>
            <a:pPr marL="68580" indent="0">
              <a:buNone/>
            </a:pPr>
            <a:endParaRPr lang="en-US" dirty="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a:p>
        </p:txBody>
      </p:sp>
      <p:pic>
        <p:nvPicPr>
          <p:cNvPr id="115713" name="Picture 1" descr="C:\Users\gay\AppData\Local\Microsoft\Windows\Temporary Internet Files\Content.IE5\7RS8PLC9\MP9004465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838200"/>
            <a:ext cx="1837690" cy="237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26732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1082345" y="2590800"/>
            <a:ext cx="6918655" cy="3352800"/>
          </a:xfrm>
        </p:spPr>
        <p:txBody>
          <a:bodyPr>
            <a:normAutofit/>
          </a:bodyPr>
          <a:lstStyle/>
          <a:p>
            <a:pPr marL="365760" lvl="1" indent="0">
              <a:buNone/>
            </a:pPr>
            <a:r>
              <a:rPr lang="en-US" dirty="0"/>
              <a:t>The focus for this lesson was </a:t>
            </a:r>
            <a:r>
              <a:rPr lang="en-US" dirty="0" smtClean="0"/>
              <a:t>to learn how to </a:t>
            </a:r>
            <a:r>
              <a:rPr lang="en-US" b="1" dirty="0" smtClean="0"/>
              <a:t>s</a:t>
            </a:r>
            <a:r>
              <a:rPr lang="en-US" dirty="0" smtClean="0"/>
              <a:t>olve </a:t>
            </a:r>
            <a:r>
              <a:rPr lang="en-US" dirty="0"/>
              <a:t>problems involving surface area and volume of rectangular prisms and polyhedral solids. </a:t>
            </a:r>
          </a:p>
          <a:p>
            <a:pPr marL="68580" indent="0">
              <a:buNone/>
            </a:pPr>
            <a:endParaRPr lang="en-US" dirty="0"/>
          </a:p>
        </p:txBody>
      </p:sp>
    </p:spTree>
    <p:extLst>
      <p:ext uri="{BB962C8B-B14F-4D97-AF65-F5344CB8AC3E}">
        <p14:creationId xmlns:p14="http://schemas.microsoft.com/office/powerpoint/2010/main" val="16307910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Reflection</a:t>
            </a:r>
            <a:endParaRPr lang="en-US" sz="2800" b="1" dirty="0">
              <a:solidFill>
                <a:schemeClr val="tx1"/>
              </a:solidFill>
            </a:endParaRPr>
          </a:p>
        </p:txBody>
      </p:sp>
      <p:sp>
        <p:nvSpPr>
          <p:cNvPr id="3" name="Content Placeholder 2"/>
          <p:cNvSpPr>
            <a:spLocks noGrp="1"/>
          </p:cNvSpPr>
          <p:nvPr>
            <p:ph idx="1"/>
          </p:nvPr>
        </p:nvSpPr>
        <p:spPr>
          <a:xfrm>
            <a:off x="1082345" y="838200"/>
            <a:ext cx="6537655" cy="3414316"/>
          </a:xfrm>
        </p:spPr>
        <p:txBody>
          <a:bodyPr>
            <a:normAutofit fontScale="92500"/>
          </a:bodyPr>
          <a:lstStyle/>
          <a:p>
            <a:pPr marL="68580" indent="0">
              <a:buNone/>
            </a:pPr>
            <a:r>
              <a:rPr lang="en-US" dirty="0" smtClean="0"/>
              <a:t>Carousel Activity</a:t>
            </a:r>
          </a:p>
          <a:p>
            <a:pPr marL="525780" indent="-457200">
              <a:buFont typeface="+mj-lt"/>
              <a:buAutoNum type="arabicPeriod"/>
            </a:pPr>
            <a:r>
              <a:rPr lang="en-US" dirty="0" smtClean="0"/>
              <a:t>Rotate </a:t>
            </a:r>
            <a:r>
              <a:rPr lang="en-US" dirty="0"/>
              <a:t>around the classroom in </a:t>
            </a:r>
            <a:r>
              <a:rPr lang="en-US" dirty="0" smtClean="0"/>
              <a:t>a small group. </a:t>
            </a:r>
          </a:p>
          <a:p>
            <a:pPr marL="525780" indent="-457200">
              <a:buFont typeface="+mj-lt"/>
              <a:buAutoNum type="arabicPeriod"/>
            </a:pPr>
            <a:r>
              <a:rPr lang="en-US" dirty="0" smtClean="0"/>
              <a:t>Stop at each station (Perimeter, Area, and Surface Area) </a:t>
            </a:r>
            <a:r>
              <a:rPr lang="en-US" dirty="0"/>
              <a:t>for </a:t>
            </a:r>
            <a:r>
              <a:rPr lang="en-US" dirty="0" smtClean="0"/>
              <a:t>three minutes. </a:t>
            </a:r>
          </a:p>
          <a:p>
            <a:pPr marL="525780" indent="-457200">
              <a:buFont typeface="+mj-lt"/>
              <a:buAutoNum type="arabicPeriod"/>
            </a:pPr>
            <a:r>
              <a:rPr lang="en-US" dirty="0" smtClean="0"/>
              <a:t>While </a:t>
            </a:r>
            <a:r>
              <a:rPr lang="en-US" dirty="0"/>
              <a:t>at each station, </a:t>
            </a:r>
            <a:r>
              <a:rPr lang="en-US" dirty="0" smtClean="0"/>
              <a:t>write down everything you can think of on the topic.</a:t>
            </a:r>
          </a:p>
          <a:p>
            <a:pPr marL="525780" indent="-457200">
              <a:buFont typeface="+mj-lt"/>
              <a:buAutoNum type="arabicPeriod"/>
            </a:pPr>
            <a:r>
              <a:rPr lang="en-US" dirty="0" smtClean="0"/>
              <a:t>The information will be shared at the end of the activity.</a:t>
            </a:r>
          </a:p>
          <a:p>
            <a:pPr marL="68580" indent="0">
              <a:buNone/>
            </a:pPr>
            <a:endParaRPr lang="en-US" dirty="0"/>
          </a:p>
          <a:p>
            <a:pPr marL="68580" indent="0">
              <a:buNone/>
            </a:pPr>
            <a:endParaRPr lang="en-US" dirty="0"/>
          </a:p>
        </p:txBody>
      </p:sp>
      <p:sp>
        <p:nvSpPr>
          <p:cNvPr id="4" name="Rounded Rectangle 3"/>
          <p:cNvSpPr/>
          <p:nvPr/>
        </p:nvSpPr>
        <p:spPr>
          <a:xfrm>
            <a:off x="1295400" y="4457700"/>
            <a:ext cx="1905000" cy="1905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695700" y="4425043"/>
            <a:ext cx="1905000" cy="1905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96000" y="4457700"/>
            <a:ext cx="1905000" cy="1905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00200" y="4572000"/>
            <a:ext cx="1295400" cy="369332"/>
          </a:xfrm>
          <a:prstGeom prst="rect">
            <a:avLst/>
          </a:prstGeom>
          <a:noFill/>
        </p:spPr>
        <p:txBody>
          <a:bodyPr wrap="square" rtlCol="0">
            <a:spAutoFit/>
          </a:bodyPr>
          <a:lstStyle/>
          <a:p>
            <a:r>
              <a:rPr lang="en-US" dirty="0" smtClean="0"/>
              <a:t>Perimeter</a:t>
            </a:r>
            <a:endParaRPr lang="en-US" dirty="0"/>
          </a:p>
        </p:txBody>
      </p:sp>
      <p:sp>
        <p:nvSpPr>
          <p:cNvPr id="11" name="TextBox 10"/>
          <p:cNvSpPr txBox="1"/>
          <p:nvPr/>
        </p:nvSpPr>
        <p:spPr>
          <a:xfrm>
            <a:off x="4000500" y="4572000"/>
            <a:ext cx="1295400" cy="369332"/>
          </a:xfrm>
          <a:prstGeom prst="rect">
            <a:avLst/>
          </a:prstGeom>
          <a:noFill/>
        </p:spPr>
        <p:txBody>
          <a:bodyPr wrap="square" rtlCol="0">
            <a:spAutoFit/>
          </a:bodyPr>
          <a:lstStyle/>
          <a:p>
            <a:r>
              <a:rPr lang="en-US" dirty="0" smtClean="0"/>
              <a:t>Area</a:t>
            </a:r>
            <a:endParaRPr lang="en-US" dirty="0"/>
          </a:p>
        </p:txBody>
      </p:sp>
      <p:sp>
        <p:nvSpPr>
          <p:cNvPr id="12" name="TextBox 11"/>
          <p:cNvSpPr txBox="1"/>
          <p:nvPr/>
        </p:nvSpPr>
        <p:spPr>
          <a:xfrm>
            <a:off x="6379029" y="4460714"/>
            <a:ext cx="1295400" cy="646331"/>
          </a:xfrm>
          <a:prstGeom prst="rect">
            <a:avLst/>
          </a:prstGeom>
          <a:noFill/>
        </p:spPr>
        <p:txBody>
          <a:bodyPr wrap="square" rtlCol="0">
            <a:spAutoFit/>
          </a:bodyPr>
          <a:lstStyle/>
          <a:p>
            <a:r>
              <a:rPr lang="en-US" dirty="0" smtClean="0"/>
              <a:t>Surface Area</a:t>
            </a:r>
            <a:endParaRPr lang="en-US" dirty="0"/>
          </a:p>
        </p:txBody>
      </p:sp>
    </p:spTree>
    <p:extLst>
      <p:ext uri="{BB962C8B-B14F-4D97-AF65-F5344CB8AC3E}">
        <p14:creationId xmlns:p14="http://schemas.microsoft.com/office/powerpoint/2010/main" val="24787989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5816977"/>
          </a:xfrm>
          <a:prstGeom prst="rect">
            <a:avLst/>
          </a:prstGeom>
          <a:noFill/>
        </p:spPr>
        <p:txBody>
          <a:bodyPr wrap="square" rtlCol="0">
            <a:spAutoFit/>
          </a:bodyPr>
          <a:lstStyle/>
          <a:p>
            <a:r>
              <a:rPr lang="en-US" sz="9600" dirty="0" smtClean="0">
                <a:solidFill>
                  <a:srgbClr val="C00000"/>
                </a:solidFill>
              </a:rPr>
              <a:t>PART 4</a:t>
            </a:r>
            <a:r>
              <a:rPr lang="en-US" sz="9600" b="1" dirty="0" smtClean="0">
                <a:solidFill>
                  <a:srgbClr val="C00000"/>
                </a:solidFill>
              </a:rPr>
              <a:t> </a:t>
            </a:r>
          </a:p>
          <a:p>
            <a:endParaRPr lang="en-US" sz="9600" b="1" dirty="0">
              <a:solidFill>
                <a:srgbClr val="C00000"/>
              </a:solidFill>
            </a:endParaRPr>
          </a:p>
          <a:p>
            <a:endParaRPr lang="en-US" sz="3600" b="1" dirty="0" smtClean="0">
              <a:solidFill>
                <a:srgbClr val="0070C0"/>
              </a:solidFill>
            </a:endParaRPr>
          </a:p>
          <a:p>
            <a:endParaRPr lang="en-US" sz="3600" b="1" dirty="0">
              <a:solidFill>
                <a:srgbClr val="0070C0"/>
              </a:solidFill>
            </a:endParaRPr>
          </a:p>
          <a:p>
            <a:endParaRPr lang="en-US" sz="3600" dirty="0" smtClean="0"/>
          </a:p>
          <a:p>
            <a:r>
              <a:rPr lang="en-US" sz="3600" b="1" dirty="0" smtClean="0">
                <a:solidFill>
                  <a:srgbClr val="0070C0"/>
                </a:solidFill>
              </a:rPr>
              <a:t>Lesson 8 </a:t>
            </a:r>
            <a:r>
              <a:rPr lang="en-US" sz="3600" dirty="0" smtClean="0"/>
              <a:t>Volume of Rectangular Prisms and Polyhedral Solids</a:t>
            </a:r>
          </a:p>
        </p:txBody>
      </p:sp>
      <p:pic>
        <p:nvPicPr>
          <p:cNvPr id="120833" name="Picture 1" descr="http://numbers.phillipmartin.info/number_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62000"/>
            <a:ext cx="341947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725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5 </a:t>
            </a:r>
            <a:r>
              <a:rPr lang="en-US" dirty="0"/>
              <a:t>Volume of Rectangular Prisms and Polyhedral Solids</a:t>
            </a:r>
          </a:p>
          <a:p>
            <a:endParaRPr lang="en-US" dirty="0"/>
          </a:p>
          <a:p>
            <a:pPr marL="365760" lvl="1" indent="0">
              <a:buNone/>
            </a:pPr>
            <a:r>
              <a:rPr lang="en-US" b="1" dirty="0" smtClean="0"/>
              <a:t>Goal: </a:t>
            </a:r>
            <a:r>
              <a:rPr lang="en-US" dirty="0" smtClean="0"/>
              <a:t>Solve </a:t>
            </a:r>
            <a:r>
              <a:rPr lang="en-US" dirty="0"/>
              <a:t>problems involving surface area and volume of rectangular prisms and polyhedral solids. </a:t>
            </a:r>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5665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fontScale="90000"/>
          </a:bodyPr>
          <a:lstStyle/>
          <a:p>
            <a:r>
              <a:rPr lang="en-US" sz="2800" b="1" dirty="0">
                <a:solidFill>
                  <a:schemeClr val="tx1"/>
                </a:solidFill>
              </a:rPr>
              <a:t>Essential </a:t>
            </a:r>
            <a:r>
              <a:rPr lang="en-US" sz="2800" b="1" dirty="0" smtClean="0">
                <a:solidFill>
                  <a:schemeClr val="tx1"/>
                </a:solidFill>
              </a:rPr>
              <a:t>Questions</a:t>
            </a:r>
            <a:endParaRPr lang="en-US" sz="2800" dirty="0">
              <a:solidFill>
                <a:schemeClr val="tx1"/>
              </a:solidFill>
            </a:endParaRPr>
          </a:p>
        </p:txBody>
      </p:sp>
      <p:sp>
        <p:nvSpPr>
          <p:cNvPr id="3" name="Content Placeholder 2"/>
          <p:cNvSpPr>
            <a:spLocks noGrp="1"/>
          </p:cNvSpPr>
          <p:nvPr>
            <p:ph idx="1"/>
          </p:nvPr>
        </p:nvSpPr>
        <p:spPr>
          <a:xfrm>
            <a:off x="953077" y="838200"/>
            <a:ext cx="6830209" cy="4537229"/>
          </a:xfrm>
        </p:spPr>
        <p:txBody>
          <a:bodyPr/>
          <a:lstStyle/>
          <a:p>
            <a:pPr lvl="0"/>
            <a:r>
              <a:rPr lang="en-US" dirty="0" smtClean="0"/>
              <a:t>For </a:t>
            </a:r>
            <a:r>
              <a:rPr lang="en-US" dirty="0"/>
              <a:t>what purpose do you calculate volume?</a:t>
            </a:r>
          </a:p>
          <a:p>
            <a:endParaRPr lang="en-US" dirty="0"/>
          </a:p>
          <a:p>
            <a:endParaRPr lang="en-US" dirty="0"/>
          </a:p>
        </p:txBody>
      </p:sp>
      <p:pic>
        <p:nvPicPr>
          <p:cNvPr id="131073" name="Picture 1" descr="http://occupations.phillipmartin.info/science_chemist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19930"/>
            <a:ext cx="44005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477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5" name="Rectangle 4"/>
          <p:cNvSpPr/>
          <p:nvPr/>
        </p:nvSpPr>
        <p:spPr>
          <a:xfrm>
            <a:off x="4267200" y="838201"/>
            <a:ext cx="3581400" cy="4247317"/>
          </a:xfrm>
          <a:prstGeom prst="rect">
            <a:avLst/>
          </a:prstGeom>
        </p:spPr>
        <p:txBody>
          <a:bodyPr wrap="square">
            <a:spAutoFit/>
          </a:bodyPr>
          <a:lstStyle/>
          <a:p>
            <a:r>
              <a:rPr lang="en-US" dirty="0" smtClean="0"/>
              <a:t>Gomer delivers muffins for the Muffin-O-</a:t>
            </a:r>
            <a:r>
              <a:rPr lang="en-US" dirty="0" err="1" smtClean="0"/>
              <a:t>Matic</a:t>
            </a:r>
            <a:r>
              <a:rPr lang="en-US" dirty="0" smtClean="0"/>
              <a:t> muffin company. Each muffin is packed in its own little box. An individual muffin box has the shape of a cube, measuring 3 inches on each side. Gomer packs the individual muffin boxes into a larger box. The larger box measures 9 inches wide, 9 inches tall, and 12 inches deep. How many of the individual muffin boxes can fit into the larger box?</a:t>
            </a:r>
          </a:p>
        </p:txBody>
      </p:sp>
      <p:pic>
        <p:nvPicPr>
          <p:cNvPr id="108546" name="Picture 2" descr="C:\Users\gay\AppData\Local\Microsoft\Windows\Temporary Internet Files\Content.IE5\CTERLW2A\MP9004243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0" y="3619500"/>
            <a:ext cx="2628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85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34290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15814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6" name="Line 418"/>
          <p:cNvSpPr>
            <a:spLocks noChangeShapeType="1"/>
          </p:cNvSpPr>
          <p:nvPr/>
        </p:nvSpPr>
        <p:spPr bwMode="auto">
          <a:xfrm flipV="1">
            <a:off x="4800600" y="2286000"/>
            <a:ext cx="914400" cy="914400"/>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 name="Rectangle 413"/>
          <p:cNvSpPr>
            <a:spLocks noChangeArrowheads="1"/>
          </p:cNvSpPr>
          <p:nvPr/>
        </p:nvSpPr>
        <p:spPr bwMode="auto">
          <a:xfrm>
            <a:off x="5715000" y="533400"/>
            <a:ext cx="1828800" cy="17526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66" name="Group 18"/>
          <p:cNvGrpSpPr>
            <a:grpSpLocks/>
          </p:cNvGrpSpPr>
          <p:nvPr/>
        </p:nvGrpSpPr>
        <p:grpSpPr bwMode="auto">
          <a:xfrm>
            <a:off x="5410200" y="1676400"/>
            <a:ext cx="914400" cy="914400"/>
            <a:chOff x="2784" y="2496"/>
            <a:chExt cx="576" cy="576"/>
          </a:xfrm>
        </p:grpSpPr>
        <p:sp>
          <p:nvSpPr>
            <p:cNvPr id="2050" name="Rectangle 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3" name="Rectangle 5"/>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4" name="Rectangle 6"/>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5" name="Rectangle 7"/>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6" name="Rectangle 8"/>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7" name="Rectangle 9"/>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8" name="Rectangle 10"/>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59" name="Rectangle 11"/>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60" name="Rectangle 12"/>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Line 13"/>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Line 14"/>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Line 15"/>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Line 16"/>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Line 17"/>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67" name="Group 19"/>
          <p:cNvGrpSpPr>
            <a:grpSpLocks/>
          </p:cNvGrpSpPr>
          <p:nvPr/>
        </p:nvGrpSpPr>
        <p:grpSpPr bwMode="auto">
          <a:xfrm>
            <a:off x="6019800" y="1676400"/>
            <a:ext cx="914400" cy="914400"/>
            <a:chOff x="2784" y="2496"/>
            <a:chExt cx="576" cy="576"/>
          </a:xfrm>
        </p:grpSpPr>
        <p:sp>
          <p:nvSpPr>
            <p:cNvPr id="2068" name="Rectangle 2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69" name="Rectangle 2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0" name="Rectangle 2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1" name="Rectangle 2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2" name="Rectangle 2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3" name="Rectangle 2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4" name="Rectangle 2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5" name="Rectangle 2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76" name="Rectangle 2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Line 2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Line 3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Line 3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Line 3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Line 3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82" name="Group 34"/>
          <p:cNvGrpSpPr>
            <a:grpSpLocks/>
          </p:cNvGrpSpPr>
          <p:nvPr/>
        </p:nvGrpSpPr>
        <p:grpSpPr bwMode="auto">
          <a:xfrm>
            <a:off x="5105400" y="1981200"/>
            <a:ext cx="914400" cy="914400"/>
            <a:chOff x="2784" y="2496"/>
            <a:chExt cx="576" cy="576"/>
          </a:xfrm>
        </p:grpSpPr>
        <p:sp>
          <p:nvSpPr>
            <p:cNvPr id="2083" name="Rectangle 3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4" name="Rectangle 3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5" name="Rectangle 3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6" name="Rectangle 3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7" name="Rectangle 3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8" name="Rectangle 4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89" name="Rectangle 4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90" name="Rectangle 4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91" name="Rectangle 4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 name="Line 4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 name="Line 4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4" name="Line 4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5" name="Line 4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6" name="Line 4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97" name="Group 49"/>
          <p:cNvGrpSpPr>
            <a:grpSpLocks/>
          </p:cNvGrpSpPr>
          <p:nvPr/>
        </p:nvGrpSpPr>
        <p:grpSpPr bwMode="auto">
          <a:xfrm>
            <a:off x="5715000" y="1981200"/>
            <a:ext cx="914400" cy="914400"/>
            <a:chOff x="2784" y="2496"/>
            <a:chExt cx="576" cy="576"/>
          </a:xfrm>
        </p:grpSpPr>
        <p:sp>
          <p:nvSpPr>
            <p:cNvPr id="2098" name="Rectangle 5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099" name="Rectangle 5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0" name="Rectangle 5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1" name="Rectangle 5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2" name="Rectangle 5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3" name="Rectangle 5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4" name="Rectangle 5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5" name="Rectangle 5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06" name="Rectangle 5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7" name="Line 5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8" name="Line 6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9" name="Line 6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0" name="Line 6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1" name="Line 6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12" name="Group 64"/>
          <p:cNvGrpSpPr>
            <a:grpSpLocks/>
          </p:cNvGrpSpPr>
          <p:nvPr/>
        </p:nvGrpSpPr>
        <p:grpSpPr bwMode="auto">
          <a:xfrm>
            <a:off x="6629400" y="1676400"/>
            <a:ext cx="914400" cy="914400"/>
            <a:chOff x="2784" y="2496"/>
            <a:chExt cx="576" cy="576"/>
          </a:xfrm>
        </p:grpSpPr>
        <p:sp>
          <p:nvSpPr>
            <p:cNvPr id="2113" name="Rectangle 6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4" name="Rectangle 6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5" name="Rectangle 6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6" name="Rectangle 6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7" name="Rectangle 6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8" name="Rectangle 7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19" name="Rectangle 7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20" name="Rectangle 7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21" name="Rectangle 7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2" name="Line 7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3" name="Line 7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4" name="Line 7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5" name="Line 7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6" name="Line 7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27" name="Group 79"/>
          <p:cNvGrpSpPr>
            <a:grpSpLocks/>
          </p:cNvGrpSpPr>
          <p:nvPr/>
        </p:nvGrpSpPr>
        <p:grpSpPr bwMode="auto">
          <a:xfrm>
            <a:off x="6324600" y="1981200"/>
            <a:ext cx="914400" cy="914400"/>
            <a:chOff x="2784" y="2496"/>
            <a:chExt cx="576" cy="576"/>
          </a:xfrm>
        </p:grpSpPr>
        <p:sp>
          <p:nvSpPr>
            <p:cNvPr id="2128" name="Rectangle 8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29" name="Rectangle 8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0" name="Rectangle 8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1" name="Rectangle 8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2" name="Rectangle 8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3" name="Rectangle 8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4" name="Rectangle 8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5" name="Rectangle 8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36" name="Rectangle 8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7" name="Line 8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8" name="Line 9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9" name="Line 9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 name="Line 9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 name="Line 9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42" name="Group 94"/>
          <p:cNvGrpSpPr>
            <a:grpSpLocks/>
          </p:cNvGrpSpPr>
          <p:nvPr/>
        </p:nvGrpSpPr>
        <p:grpSpPr bwMode="auto">
          <a:xfrm>
            <a:off x="4800600" y="2286000"/>
            <a:ext cx="914400" cy="914400"/>
            <a:chOff x="2784" y="2496"/>
            <a:chExt cx="576" cy="576"/>
          </a:xfrm>
        </p:grpSpPr>
        <p:sp>
          <p:nvSpPr>
            <p:cNvPr id="2143" name="Rectangle 9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4" name="Rectangle 9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5" name="Rectangle 9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6" name="Rectangle 9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7" name="Rectangle 9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8" name="Rectangle 10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49" name="Rectangle 10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50" name="Rectangle 10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51" name="Rectangle 10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 name="Line 10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Line 10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 name="Line 10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 name="Line 10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 name="Line 10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57" name="Group 109"/>
          <p:cNvGrpSpPr>
            <a:grpSpLocks/>
          </p:cNvGrpSpPr>
          <p:nvPr/>
        </p:nvGrpSpPr>
        <p:grpSpPr bwMode="auto">
          <a:xfrm>
            <a:off x="5410200" y="2286000"/>
            <a:ext cx="914400" cy="914400"/>
            <a:chOff x="2784" y="2496"/>
            <a:chExt cx="576" cy="576"/>
          </a:xfrm>
        </p:grpSpPr>
        <p:sp>
          <p:nvSpPr>
            <p:cNvPr id="2158" name="Rectangle 11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59" name="Rectangle 11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0" name="Rectangle 11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1" name="Rectangle 11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2" name="Rectangle 11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3" name="Rectangle 11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4" name="Rectangle 11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5" name="Rectangle 11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66" name="Rectangle 11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7" name="Line 11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8" name="Line 12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9" name="Line 12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0" name="Line 12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 name="Line 12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72" name="Group 124"/>
          <p:cNvGrpSpPr>
            <a:grpSpLocks/>
          </p:cNvGrpSpPr>
          <p:nvPr/>
        </p:nvGrpSpPr>
        <p:grpSpPr bwMode="auto">
          <a:xfrm>
            <a:off x="6019800" y="2286000"/>
            <a:ext cx="914400" cy="914400"/>
            <a:chOff x="2784" y="2496"/>
            <a:chExt cx="576" cy="576"/>
          </a:xfrm>
        </p:grpSpPr>
        <p:sp>
          <p:nvSpPr>
            <p:cNvPr id="2173" name="Rectangle 12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4" name="Rectangle 12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5" name="Rectangle 12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6" name="Rectangle 12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7" name="Rectangle 12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8" name="Rectangle 13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79" name="Rectangle 13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80" name="Rectangle 13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81" name="Rectangle 13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2" name="Line 13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3" name="Line 13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4" name="Line 13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5" name="Line 13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6" name="Line 13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8" name="Group 140"/>
          <p:cNvGrpSpPr>
            <a:grpSpLocks/>
          </p:cNvGrpSpPr>
          <p:nvPr/>
        </p:nvGrpSpPr>
        <p:grpSpPr bwMode="auto">
          <a:xfrm>
            <a:off x="4800600" y="1143000"/>
            <a:ext cx="2743200" cy="1524000"/>
            <a:chOff x="2016" y="2064"/>
            <a:chExt cx="1728" cy="960"/>
          </a:xfrm>
        </p:grpSpPr>
        <p:grpSp>
          <p:nvGrpSpPr>
            <p:cNvPr id="2189" name="Group 141"/>
            <p:cNvGrpSpPr>
              <a:grpSpLocks/>
            </p:cNvGrpSpPr>
            <p:nvPr/>
          </p:nvGrpSpPr>
          <p:grpSpPr bwMode="auto">
            <a:xfrm>
              <a:off x="2400" y="2064"/>
              <a:ext cx="576" cy="576"/>
              <a:chOff x="2784" y="2496"/>
              <a:chExt cx="576" cy="576"/>
            </a:xfrm>
          </p:grpSpPr>
          <p:sp>
            <p:nvSpPr>
              <p:cNvPr id="2190" name="Rectangle 14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1" name="Rectangle 14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2" name="Rectangle 14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3" name="Rectangle 14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4" name="Rectangle 14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5" name="Rectangle 14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6" name="Rectangle 14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7" name="Rectangle 14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198" name="Rectangle 15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9" name="Line 15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0" name="Line 15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 name="Line 15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2" name="Line 15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3" name="Line 15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04" name="Group 156"/>
            <p:cNvGrpSpPr>
              <a:grpSpLocks/>
            </p:cNvGrpSpPr>
            <p:nvPr/>
          </p:nvGrpSpPr>
          <p:grpSpPr bwMode="auto">
            <a:xfrm>
              <a:off x="2784" y="2064"/>
              <a:ext cx="576" cy="576"/>
              <a:chOff x="2784" y="2496"/>
              <a:chExt cx="576" cy="576"/>
            </a:xfrm>
          </p:grpSpPr>
          <p:sp>
            <p:nvSpPr>
              <p:cNvPr id="2205" name="Rectangle 15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06" name="Rectangle 15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07" name="Rectangle 15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08" name="Rectangle 16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09" name="Rectangle 16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10" name="Rectangle 16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11" name="Rectangle 16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12" name="Rectangle 16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13" name="Rectangle 16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4" name="Line 16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5" name="Line 16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6" name="Line 16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7" name="Line 16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8" name="Line 17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19" name="Group 171"/>
            <p:cNvGrpSpPr>
              <a:grpSpLocks/>
            </p:cNvGrpSpPr>
            <p:nvPr/>
          </p:nvGrpSpPr>
          <p:grpSpPr bwMode="auto">
            <a:xfrm>
              <a:off x="2208" y="2256"/>
              <a:ext cx="576" cy="576"/>
              <a:chOff x="2784" y="2496"/>
              <a:chExt cx="576" cy="576"/>
            </a:xfrm>
          </p:grpSpPr>
          <p:sp>
            <p:nvSpPr>
              <p:cNvPr id="2220" name="Rectangle 17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1" name="Rectangle 17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2" name="Rectangle 17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3" name="Rectangle 17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4" name="Rectangle 17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5" name="Rectangle 17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6" name="Rectangle 17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7" name="Rectangle 17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28" name="Rectangle 18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9" name="Line 18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0" name="Line 18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1" name="Line 18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 name="Line 18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3" name="Line 18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4" name="Group 186"/>
            <p:cNvGrpSpPr>
              <a:grpSpLocks/>
            </p:cNvGrpSpPr>
            <p:nvPr/>
          </p:nvGrpSpPr>
          <p:grpSpPr bwMode="auto">
            <a:xfrm>
              <a:off x="2592" y="2256"/>
              <a:ext cx="576" cy="576"/>
              <a:chOff x="2784" y="2496"/>
              <a:chExt cx="576" cy="576"/>
            </a:xfrm>
          </p:grpSpPr>
          <p:sp>
            <p:nvSpPr>
              <p:cNvPr id="2235" name="Rectangle 18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36" name="Rectangle 18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37" name="Rectangle 18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38" name="Rectangle 19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39" name="Rectangle 19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40" name="Rectangle 19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41" name="Rectangle 19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42" name="Rectangle 19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43" name="Rectangle 19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4" name="Line 19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5" name="Line 19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6" name="Line 19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7" name="Line 19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8" name="Line 20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49" name="Group 201"/>
            <p:cNvGrpSpPr>
              <a:grpSpLocks/>
            </p:cNvGrpSpPr>
            <p:nvPr/>
          </p:nvGrpSpPr>
          <p:grpSpPr bwMode="auto">
            <a:xfrm>
              <a:off x="3168" y="2064"/>
              <a:ext cx="576" cy="576"/>
              <a:chOff x="2784" y="2496"/>
              <a:chExt cx="576" cy="576"/>
            </a:xfrm>
          </p:grpSpPr>
          <p:sp>
            <p:nvSpPr>
              <p:cNvPr id="2250" name="Rectangle 20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1" name="Rectangle 20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2" name="Rectangle 20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3" name="Rectangle 20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4" name="Rectangle 20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5" name="Rectangle 20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6" name="Rectangle 20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7" name="Rectangle 20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58" name="Rectangle 21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 name="Line 21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 name="Line 21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 name="Line 21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 name="Line 21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 name="Line 21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 name="Group 216"/>
            <p:cNvGrpSpPr>
              <a:grpSpLocks/>
            </p:cNvGrpSpPr>
            <p:nvPr/>
          </p:nvGrpSpPr>
          <p:grpSpPr bwMode="auto">
            <a:xfrm>
              <a:off x="2976" y="2256"/>
              <a:ext cx="576" cy="576"/>
              <a:chOff x="2784" y="2496"/>
              <a:chExt cx="576" cy="576"/>
            </a:xfrm>
          </p:grpSpPr>
          <p:sp>
            <p:nvSpPr>
              <p:cNvPr id="2265" name="Rectangle 21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66" name="Rectangle 21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67" name="Rectangle 21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68" name="Rectangle 22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69" name="Rectangle 22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70" name="Rectangle 22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71" name="Rectangle 22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72" name="Rectangle 22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73" name="Rectangle 22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4" name="Line 22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5" name="Line 22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6" name="Line 22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7" name="Line 22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8" name="Line 23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9" name="Group 231"/>
            <p:cNvGrpSpPr>
              <a:grpSpLocks/>
            </p:cNvGrpSpPr>
            <p:nvPr/>
          </p:nvGrpSpPr>
          <p:grpSpPr bwMode="auto">
            <a:xfrm>
              <a:off x="2016" y="2448"/>
              <a:ext cx="576" cy="576"/>
              <a:chOff x="2784" y="2496"/>
              <a:chExt cx="576" cy="576"/>
            </a:xfrm>
          </p:grpSpPr>
          <p:sp>
            <p:nvSpPr>
              <p:cNvPr id="2280" name="Rectangle 23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1" name="Rectangle 23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2" name="Rectangle 23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3" name="Rectangle 23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4" name="Rectangle 23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5" name="Rectangle 23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6" name="Rectangle 23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7" name="Rectangle 23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88" name="Rectangle 24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9" name="Line 24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0" name="Line 24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1" name="Line 24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2" name="Line 24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 name="Line 24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94" name="Group 246"/>
            <p:cNvGrpSpPr>
              <a:grpSpLocks/>
            </p:cNvGrpSpPr>
            <p:nvPr/>
          </p:nvGrpSpPr>
          <p:grpSpPr bwMode="auto">
            <a:xfrm>
              <a:off x="2400" y="2448"/>
              <a:ext cx="576" cy="576"/>
              <a:chOff x="2784" y="2496"/>
              <a:chExt cx="576" cy="576"/>
            </a:xfrm>
          </p:grpSpPr>
          <p:sp>
            <p:nvSpPr>
              <p:cNvPr id="2295" name="Rectangle 24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96" name="Rectangle 24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97" name="Rectangle 24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98" name="Rectangle 25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99" name="Rectangle 25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00" name="Rectangle 25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01" name="Rectangle 25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02" name="Rectangle 25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03" name="Rectangle 25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4" name="Line 25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5" name="Line 25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 name="Line 25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7" name="Line 25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8" name="Line 26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09" name="Group 261"/>
            <p:cNvGrpSpPr>
              <a:grpSpLocks/>
            </p:cNvGrpSpPr>
            <p:nvPr/>
          </p:nvGrpSpPr>
          <p:grpSpPr bwMode="auto">
            <a:xfrm>
              <a:off x="2784" y="2448"/>
              <a:ext cx="576" cy="576"/>
              <a:chOff x="2784" y="2496"/>
              <a:chExt cx="576" cy="576"/>
            </a:xfrm>
          </p:grpSpPr>
          <p:sp>
            <p:nvSpPr>
              <p:cNvPr id="2310" name="Rectangle 26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1" name="Rectangle 26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2" name="Rectangle 26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3" name="Rectangle 26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4" name="Rectangle 26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5" name="Rectangle 26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6" name="Rectangle 26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7" name="Rectangle 26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18" name="Rectangle 27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9" name="Line 27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0" name="Line 27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1" name="Line 27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2" name="Line 27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3" name="Line 27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324" name="Group 276"/>
          <p:cNvGrpSpPr>
            <a:grpSpLocks/>
          </p:cNvGrpSpPr>
          <p:nvPr/>
        </p:nvGrpSpPr>
        <p:grpSpPr bwMode="auto">
          <a:xfrm>
            <a:off x="4800600" y="533400"/>
            <a:ext cx="2743200" cy="1524000"/>
            <a:chOff x="2016" y="2064"/>
            <a:chExt cx="1728" cy="960"/>
          </a:xfrm>
        </p:grpSpPr>
        <p:grpSp>
          <p:nvGrpSpPr>
            <p:cNvPr id="2325" name="Group 277"/>
            <p:cNvGrpSpPr>
              <a:grpSpLocks/>
            </p:cNvGrpSpPr>
            <p:nvPr/>
          </p:nvGrpSpPr>
          <p:grpSpPr bwMode="auto">
            <a:xfrm>
              <a:off x="2400" y="2064"/>
              <a:ext cx="576" cy="576"/>
              <a:chOff x="2784" y="2496"/>
              <a:chExt cx="576" cy="576"/>
            </a:xfrm>
          </p:grpSpPr>
          <p:sp>
            <p:nvSpPr>
              <p:cNvPr id="2326" name="Rectangle 27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27" name="Rectangle 27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28" name="Rectangle 28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29" name="Rectangle 28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30" name="Rectangle 28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31" name="Rectangle 28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32" name="Rectangle 28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33" name="Rectangle 28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34" name="Rectangle 28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5" name="Line 28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6" name="Line 28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7" name="Line 28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8" name="Line 29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9" name="Line 29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0" name="Group 292"/>
            <p:cNvGrpSpPr>
              <a:grpSpLocks/>
            </p:cNvGrpSpPr>
            <p:nvPr/>
          </p:nvGrpSpPr>
          <p:grpSpPr bwMode="auto">
            <a:xfrm>
              <a:off x="2784" y="2064"/>
              <a:ext cx="576" cy="576"/>
              <a:chOff x="2784" y="2496"/>
              <a:chExt cx="576" cy="576"/>
            </a:xfrm>
          </p:grpSpPr>
          <p:sp>
            <p:nvSpPr>
              <p:cNvPr id="2341" name="Rectangle 29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2" name="Rectangle 29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3" name="Rectangle 29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4" name="Rectangle 29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5" name="Rectangle 29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6" name="Rectangle 29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7" name="Rectangle 29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8" name="Rectangle 30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49" name="Rectangle 30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0" name="Line 30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1" name="Line 30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2" name="Line 30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3" name="Line 30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4" name="Line 30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55" name="Group 307"/>
            <p:cNvGrpSpPr>
              <a:grpSpLocks/>
            </p:cNvGrpSpPr>
            <p:nvPr/>
          </p:nvGrpSpPr>
          <p:grpSpPr bwMode="auto">
            <a:xfrm>
              <a:off x="2208" y="2256"/>
              <a:ext cx="576" cy="576"/>
              <a:chOff x="2784" y="2496"/>
              <a:chExt cx="576" cy="576"/>
            </a:xfrm>
          </p:grpSpPr>
          <p:sp>
            <p:nvSpPr>
              <p:cNvPr id="2356" name="Rectangle 30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57" name="Rectangle 30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58" name="Rectangle 31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59" name="Rectangle 31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60" name="Rectangle 31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61" name="Rectangle 31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62" name="Rectangle 31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63" name="Rectangle 31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64" name="Rectangle 31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 name="Line 31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6" name="Line 31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7" name="Line 31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8" name="Line 32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9" name="Line 32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70" name="Group 322"/>
            <p:cNvGrpSpPr>
              <a:grpSpLocks/>
            </p:cNvGrpSpPr>
            <p:nvPr/>
          </p:nvGrpSpPr>
          <p:grpSpPr bwMode="auto">
            <a:xfrm>
              <a:off x="2592" y="2256"/>
              <a:ext cx="576" cy="576"/>
              <a:chOff x="2784" y="2496"/>
              <a:chExt cx="576" cy="576"/>
            </a:xfrm>
          </p:grpSpPr>
          <p:sp>
            <p:nvSpPr>
              <p:cNvPr id="2371" name="Rectangle 32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2" name="Rectangle 32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3" name="Rectangle 32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4" name="Rectangle 32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5" name="Rectangle 32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6" name="Rectangle 32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7" name="Rectangle 32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8" name="Rectangle 33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79" name="Rectangle 33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0" name="Line 33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1" name="Line 33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2" name="Line 33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3" name="Line 33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4" name="Line 33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85" name="Group 337"/>
            <p:cNvGrpSpPr>
              <a:grpSpLocks/>
            </p:cNvGrpSpPr>
            <p:nvPr/>
          </p:nvGrpSpPr>
          <p:grpSpPr bwMode="auto">
            <a:xfrm>
              <a:off x="3168" y="2064"/>
              <a:ext cx="576" cy="576"/>
              <a:chOff x="2784" y="2496"/>
              <a:chExt cx="576" cy="576"/>
            </a:xfrm>
          </p:grpSpPr>
          <p:sp>
            <p:nvSpPr>
              <p:cNvPr id="2386" name="Rectangle 33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87" name="Rectangle 33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88" name="Rectangle 34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89" name="Rectangle 34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90" name="Rectangle 34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91" name="Rectangle 34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92" name="Rectangle 34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93" name="Rectangle 34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94" name="Rectangle 34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5" name="Line 34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 name="Line 34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7" name="Line 34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8" name="Line 35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9" name="Line 35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00" name="Group 352"/>
            <p:cNvGrpSpPr>
              <a:grpSpLocks/>
            </p:cNvGrpSpPr>
            <p:nvPr/>
          </p:nvGrpSpPr>
          <p:grpSpPr bwMode="auto">
            <a:xfrm>
              <a:off x="2976" y="2256"/>
              <a:ext cx="576" cy="576"/>
              <a:chOff x="2784" y="2496"/>
              <a:chExt cx="576" cy="576"/>
            </a:xfrm>
          </p:grpSpPr>
          <p:sp>
            <p:nvSpPr>
              <p:cNvPr id="2401" name="Rectangle 35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2" name="Rectangle 35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3" name="Rectangle 35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4" name="Rectangle 35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5" name="Rectangle 35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6" name="Rectangle 35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7" name="Rectangle 35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8" name="Rectangle 36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09" name="Rectangle 36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0" name="Line 36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1" name="Line 36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2" name="Line 36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3" name="Line 36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4" name="Line 36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15" name="Group 367"/>
            <p:cNvGrpSpPr>
              <a:grpSpLocks/>
            </p:cNvGrpSpPr>
            <p:nvPr/>
          </p:nvGrpSpPr>
          <p:grpSpPr bwMode="auto">
            <a:xfrm>
              <a:off x="2016" y="2448"/>
              <a:ext cx="576" cy="576"/>
              <a:chOff x="2784" y="2496"/>
              <a:chExt cx="576" cy="576"/>
            </a:xfrm>
          </p:grpSpPr>
          <p:sp>
            <p:nvSpPr>
              <p:cNvPr id="2416" name="Rectangle 36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17" name="Rectangle 36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18" name="Rectangle 37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19" name="Rectangle 37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20" name="Rectangle 37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21" name="Rectangle 37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22" name="Rectangle 37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23" name="Rectangle 37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24" name="Rectangle 37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5" name="Line 37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6" name="Line 37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 name="Line 37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8" name="Line 38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9" name="Line 38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30" name="Group 382"/>
            <p:cNvGrpSpPr>
              <a:grpSpLocks/>
            </p:cNvGrpSpPr>
            <p:nvPr/>
          </p:nvGrpSpPr>
          <p:grpSpPr bwMode="auto">
            <a:xfrm>
              <a:off x="2400" y="2448"/>
              <a:ext cx="576" cy="576"/>
              <a:chOff x="2784" y="2496"/>
              <a:chExt cx="576" cy="576"/>
            </a:xfrm>
          </p:grpSpPr>
          <p:sp>
            <p:nvSpPr>
              <p:cNvPr id="2431" name="Rectangle 38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2" name="Rectangle 38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3" name="Rectangle 38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4" name="Rectangle 38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5" name="Rectangle 38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6" name="Rectangle 38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7" name="Rectangle 38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8" name="Rectangle 39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39" name="Rectangle 39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0" name="Line 39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1" name="Line 39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2" name="Line 39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3" name="Line 39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4" name="Line 39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45" name="Group 397"/>
            <p:cNvGrpSpPr>
              <a:grpSpLocks/>
            </p:cNvGrpSpPr>
            <p:nvPr/>
          </p:nvGrpSpPr>
          <p:grpSpPr bwMode="auto">
            <a:xfrm>
              <a:off x="2784" y="2448"/>
              <a:ext cx="576" cy="576"/>
              <a:chOff x="2784" y="2496"/>
              <a:chExt cx="576" cy="576"/>
            </a:xfrm>
          </p:grpSpPr>
          <p:sp>
            <p:nvSpPr>
              <p:cNvPr id="2446" name="Rectangle 39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47" name="Rectangle 39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48" name="Rectangle 40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49" name="Rectangle 40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0" name="Rectangle 40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1" name="Rectangle 40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2" name="Rectangle 40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3" name="Rectangle 40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54" name="Rectangle 40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5" name="Line 40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6" name="Line 40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 name="Line 40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 name="Line 41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 name="Line 41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460" name="Rectangle 412"/>
          <p:cNvSpPr>
            <a:spLocks noChangeArrowheads="1"/>
          </p:cNvSpPr>
          <p:nvPr/>
        </p:nvSpPr>
        <p:spPr bwMode="auto">
          <a:xfrm>
            <a:off x="4800600" y="1447800"/>
            <a:ext cx="1828800" cy="17526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 name="Line 414"/>
          <p:cNvSpPr>
            <a:spLocks noChangeShapeType="1"/>
          </p:cNvSpPr>
          <p:nvPr/>
        </p:nvSpPr>
        <p:spPr bwMode="auto">
          <a:xfrm flipV="1">
            <a:off x="4800600" y="533400"/>
            <a:ext cx="914400" cy="914400"/>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 name="Line 415"/>
          <p:cNvSpPr>
            <a:spLocks noChangeShapeType="1"/>
          </p:cNvSpPr>
          <p:nvPr/>
        </p:nvSpPr>
        <p:spPr bwMode="auto">
          <a:xfrm flipV="1">
            <a:off x="6629400" y="533400"/>
            <a:ext cx="914400" cy="914400"/>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 name="Line 416"/>
          <p:cNvSpPr>
            <a:spLocks noChangeShapeType="1"/>
          </p:cNvSpPr>
          <p:nvPr/>
        </p:nvSpPr>
        <p:spPr bwMode="auto">
          <a:xfrm flipV="1">
            <a:off x="6629400" y="2286000"/>
            <a:ext cx="914400" cy="914400"/>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 name="Text Box 419"/>
          <p:cNvSpPr txBox="1">
            <a:spLocks noChangeArrowheads="1"/>
          </p:cNvSpPr>
          <p:nvPr/>
        </p:nvSpPr>
        <p:spPr bwMode="auto">
          <a:xfrm>
            <a:off x="7086600" y="2667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2468" name="Text Box 420"/>
          <p:cNvSpPr txBox="1">
            <a:spLocks noChangeArrowheads="1"/>
          </p:cNvSpPr>
          <p:nvPr/>
        </p:nvSpPr>
        <p:spPr bwMode="auto">
          <a:xfrm>
            <a:off x="7543800" y="1219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2469" name="Text Box 421"/>
          <p:cNvSpPr txBox="1">
            <a:spLocks noChangeArrowheads="1"/>
          </p:cNvSpPr>
          <p:nvPr/>
        </p:nvSpPr>
        <p:spPr bwMode="auto">
          <a:xfrm>
            <a:off x="5181600" y="3276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grpSp>
        <p:nvGrpSpPr>
          <p:cNvPr id="2507" name="Group 459"/>
          <p:cNvGrpSpPr>
            <a:grpSpLocks/>
          </p:cNvGrpSpPr>
          <p:nvPr/>
        </p:nvGrpSpPr>
        <p:grpSpPr bwMode="auto">
          <a:xfrm>
            <a:off x="5562600" y="4953000"/>
            <a:ext cx="1905000" cy="1295400"/>
            <a:chOff x="3744" y="624"/>
            <a:chExt cx="1200" cy="816"/>
          </a:xfrm>
        </p:grpSpPr>
        <p:grpSp>
          <p:nvGrpSpPr>
            <p:cNvPr id="2470" name="Group 422"/>
            <p:cNvGrpSpPr>
              <a:grpSpLocks/>
            </p:cNvGrpSpPr>
            <p:nvPr/>
          </p:nvGrpSpPr>
          <p:grpSpPr bwMode="auto">
            <a:xfrm>
              <a:off x="3840" y="624"/>
              <a:ext cx="576" cy="576"/>
              <a:chOff x="2784" y="2496"/>
              <a:chExt cx="576" cy="576"/>
            </a:xfrm>
          </p:grpSpPr>
          <p:sp>
            <p:nvSpPr>
              <p:cNvPr id="2471" name="Rectangle 42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2" name="Rectangle 42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3" name="Rectangle 42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4" name="Rectangle 42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5" name="Rectangle 42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6" name="Rectangle 42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7" name="Rectangle 42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8" name="Rectangle 43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479" name="Rectangle 43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0" name="Line 43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1" name="Line 43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2" name="Line 43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3" name="Line 43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84" name="Line 43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00" name="Text Box 452"/>
            <p:cNvSpPr txBox="1">
              <a:spLocks noChangeArrowheads="1"/>
            </p:cNvSpPr>
            <p:nvPr/>
          </p:nvSpPr>
          <p:spPr bwMode="auto">
            <a:xfrm>
              <a:off x="4416" y="67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1unit</a:t>
              </a:r>
            </a:p>
          </p:txBody>
        </p:sp>
        <p:sp>
          <p:nvSpPr>
            <p:cNvPr id="2501" name="Text Box 453"/>
            <p:cNvSpPr txBox="1">
              <a:spLocks noChangeArrowheads="1"/>
            </p:cNvSpPr>
            <p:nvPr/>
          </p:nvSpPr>
          <p:spPr bwMode="auto">
            <a:xfrm>
              <a:off x="4320" y="100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1unit</a:t>
              </a:r>
            </a:p>
          </p:txBody>
        </p:sp>
        <p:sp>
          <p:nvSpPr>
            <p:cNvPr id="2502" name="Text Box 454"/>
            <p:cNvSpPr txBox="1">
              <a:spLocks noChangeArrowheads="1"/>
            </p:cNvSpPr>
            <p:nvPr/>
          </p:nvSpPr>
          <p:spPr bwMode="auto">
            <a:xfrm>
              <a:off x="3744" y="115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1unit</a:t>
              </a:r>
            </a:p>
          </p:txBody>
        </p:sp>
      </p:grpSp>
      <p:sp>
        <p:nvSpPr>
          <p:cNvPr id="2506" name="Text Box 458"/>
          <p:cNvSpPr txBox="1">
            <a:spLocks noChangeArrowheads="1"/>
          </p:cNvSpPr>
          <p:nvPr/>
        </p:nvSpPr>
        <p:spPr bwMode="auto">
          <a:xfrm>
            <a:off x="4953000" y="4267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chemeClr val="tx2"/>
                </a:solidFill>
              </a:rPr>
              <a:t>1 cubic unit</a:t>
            </a:r>
            <a:endParaRPr lang="en-US"/>
          </a:p>
        </p:txBody>
      </p:sp>
      <p:sp>
        <p:nvSpPr>
          <p:cNvPr id="2508" name="Text Box 460"/>
          <p:cNvSpPr txBox="1">
            <a:spLocks noChangeArrowheads="1"/>
          </p:cNvSpPr>
          <p:nvPr/>
        </p:nvSpPr>
        <p:spPr bwMode="auto">
          <a:xfrm>
            <a:off x="304800" y="304800"/>
            <a:ext cx="350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tx2"/>
                </a:solidFill>
              </a:rPr>
              <a:t>Volume </a:t>
            </a:r>
            <a:r>
              <a:rPr lang="en-US" sz="2800">
                <a:solidFill>
                  <a:schemeClr val="tx2"/>
                </a:solidFill>
              </a:rPr>
              <a:t>is the space that a figure occupies. It is measured in cubic units.</a:t>
            </a:r>
            <a:endParaRPr lang="en-US" sz="3200" b="1">
              <a:solidFill>
                <a:schemeClr val="tx2"/>
              </a:solidFill>
            </a:endParaRPr>
          </a:p>
        </p:txBody>
      </p:sp>
      <p:sp>
        <p:nvSpPr>
          <p:cNvPr id="2509" name="Text Box 461"/>
          <p:cNvSpPr txBox="1">
            <a:spLocks noChangeArrowheads="1"/>
          </p:cNvSpPr>
          <p:nvPr/>
        </p:nvSpPr>
        <p:spPr bwMode="auto">
          <a:xfrm>
            <a:off x="304800" y="2133600"/>
            <a:ext cx="365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The volume of the given cube can be found by determining how many cubic units will fit inside the cube.</a:t>
            </a:r>
          </a:p>
        </p:txBody>
      </p:sp>
      <p:sp>
        <p:nvSpPr>
          <p:cNvPr id="2510" name="Text Box 462"/>
          <p:cNvSpPr txBox="1">
            <a:spLocks noChangeArrowheads="1"/>
          </p:cNvSpPr>
          <p:nvPr/>
        </p:nvSpPr>
        <p:spPr bwMode="auto">
          <a:xfrm>
            <a:off x="304800" y="3810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We can begin by stacking the cubic units in the bottom of the prism</a:t>
            </a:r>
          </a:p>
        </p:txBody>
      </p:sp>
      <p:sp>
        <p:nvSpPr>
          <p:cNvPr id="2511" name="Text Box 463"/>
          <p:cNvSpPr txBox="1">
            <a:spLocks noChangeArrowheads="1"/>
          </p:cNvSpPr>
          <p:nvPr/>
        </p:nvSpPr>
        <p:spPr bwMode="auto">
          <a:xfrm>
            <a:off x="304800" y="1828800"/>
            <a:ext cx="350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This prism holds 9 cubic units in the bottom layer.</a:t>
            </a:r>
          </a:p>
        </p:txBody>
      </p:sp>
      <p:sp>
        <p:nvSpPr>
          <p:cNvPr id="2512" name="Text Box 464"/>
          <p:cNvSpPr txBox="1">
            <a:spLocks noChangeArrowheads="1"/>
          </p:cNvSpPr>
          <p:nvPr/>
        </p:nvSpPr>
        <p:spPr bwMode="auto">
          <a:xfrm>
            <a:off x="381000" y="266700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We can continue to stack these layers until the prism is full.</a:t>
            </a:r>
          </a:p>
        </p:txBody>
      </p:sp>
      <p:sp>
        <p:nvSpPr>
          <p:cNvPr id="2513" name="Text Box 465"/>
          <p:cNvSpPr txBox="1">
            <a:spLocks noChangeArrowheads="1"/>
          </p:cNvSpPr>
          <p:nvPr/>
        </p:nvSpPr>
        <p:spPr bwMode="auto">
          <a:xfrm>
            <a:off x="304800" y="4038600"/>
            <a:ext cx="365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2"/>
                </a:solidFill>
              </a:rPr>
              <a:t>This prism holds 3 layers of 9 cubic units for a total of 27 cubic units</a:t>
            </a:r>
          </a:p>
        </p:txBody>
      </p:sp>
      <p:sp>
        <p:nvSpPr>
          <p:cNvPr id="2514" name="Text Box 466"/>
          <p:cNvSpPr txBox="1">
            <a:spLocks noChangeArrowheads="1"/>
          </p:cNvSpPr>
          <p:nvPr/>
        </p:nvSpPr>
        <p:spPr bwMode="auto">
          <a:xfrm>
            <a:off x="304800" y="5334000"/>
            <a:ext cx="388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chemeClr val="tx2"/>
                </a:solidFill>
              </a:rPr>
              <a:t>V</a:t>
            </a:r>
            <a:r>
              <a:rPr lang="en-US" sz="3200">
                <a:solidFill>
                  <a:schemeClr val="tx2"/>
                </a:solidFill>
              </a:rPr>
              <a:t> = 27 cubic units</a:t>
            </a:r>
            <a:endParaRPr lang="en-US" sz="3200" i="1">
              <a:solidFill>
                <a:schemeClr val="tx2"/>
              </a:solidFill>
            </a:endParaRPr>
          </a:p>
        </p:txBody>
      </p:sp>
    </p:spTree>
    <p:extLst>
      <p:ext uri="{BB962C8B-B14F-4D97-AF65-F5344CB8AC3E}">
        <p14:creationId xmlns:p14="http://schemas.microsoft.com/office/powerpoint/2010/main" val="3199958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61"/>
                                        </p:tgtEl>
                                        <p:attrNameLst>
                                          <p:attrName>style.visibility</p:attrName>
                                        </p:attrNameLst>
                                      </p:cBhvr>
                                      <p:to>
                                        <p:strVal val="visible"/>
                                      </p:to>
                                    </p:set>
                                    <p:anim calcmode="lin" valueType="num">
                                      <p:cBhvr additive="base">
                                        <p:cTn id="7" dur="500" fill="hold"/>
                                        <p:tgtEl>
                                          <p:spTgt spid="2461"/>
                                        </p:tgtEl>
                                        <p:attrNameLst>
                                          <p:attrName>ppt_x</p:attrName>
                                        </p:attrNameLst>
                                      </p:cBhvr>
                                      <p:tavLst>
                                        <p:tav tm="0">
                                          <p:val>
                                            <p:strVal val="1+#ppt_w/2"/>
                                          </p:val>
                                        </p:tav>
                                        <p:tav tm="100000">
                                          <p:val>
                                            <p:strVal val="#ppt_x"/>
                                          </p:val>
                                        </p:tav>
                                      </p:tavLst>
                                    </p:anim>
                                    <p:anim calcmode="lin" valueType="num">
                                      <p:cBhvr additive="base">
                                        <p:cTn id="8" dur="500" fill="hold"/>
                                        <p:tgtEl>
                                          <p:spTgt spid="246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460"/>
                                        </p:tgtEl>
                                        <p:attrNameLst>
                                          <p:attrName>style.visibility</p:attrName>
                                        </p:attrNameLst>
                                      </p:cBhvr>
                                      <p:to>
                                        <p:strVal val="visible"/>
                                      </p:to>
                                    </p:set>
                                    <p:anim calcmode="lin" valueType="num">
                                      <p:cBhvr additive="base">
                                        <p:cTn id="13" dur="500" fill="hold"/>
                                        <p:tgtEl>
                                          <p:spTgt spid="2460"/>
                                        </p:tgtEl>
                                        <p:attrNameLst>
                                          <p:attrName>ppt_x</p:attrName>
                                        </p:attrNameLst>
                                      </p:cBhvr>
                                      <p:tavLst>
                                        <p:tav tm="0">
                                          <p:val>
                                            <p:strVal val="0-#ppt_w/2"/>
                                          </p:val>
                                        </p:tav>
                                        <p:tav tm="100000">
                                          <p:val>
                                            <p:strVal val="#ppt_x"/>
                                          </p:val>
                                        </p:tav>
                                      </p:tavLst>
                                    </p:anim>
                                    <p:anim calcmode="lin" valueType="num">
                                      <p:cBhvr additive="base">
                                        <p:cTn id="14" dur="500" fill="hold"/>
                                        <p:tgtEl>
                                          <p:spTgt spid="24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2462"/>
                                        </p:tgtEl>
                                        <p:attrNameLst>
                                          <p:attrName>style.visibility</p:attrName>
                                        </p:attrNameLst>
                                      </p:cBhvr>
                                      <p:to>
                                        <p:strVal val="visible"/>
                                      </p:to>
                                    </p:set>
                                    <p:anim calcmode="lin" valueType="num">
                                      <p:cBhvr additive="base">
                                        <p:cTn id="19" dur="500" fill="hold"/>
                                        <p:tgtEl>
                                          <p:spTgt spid="2462"/>
                                        </p:tgtEl>
                                        <p:attrNameLst>
                                          <p:attrName>ppt_x</p:attrName>
                                        </p:attrNameLst>
                                      </p:cBhvr>
                                      <p:tavLst>
                                        <p:tav tm="0">
                                          <p:val>
                                            <p:strVal val="0-#ppt_w/2"/>
                                          </p:val>
                                        </p:tav>
                                        <p:tav tm="100000">
                                          <p:val>
                                            <p:strVal val="#ppt_x"/>
                                          </p:val>
                                        </p:tav>
                                      </p:tavLst>
                                    </p:anim>
                                    <p:anim calcmode="lin" valueType="num">
                                      <p:cBhvr additive="base">
                                        <p:cTn id="20" dur="500" fill="hold"/>
                                        <p:tgtEl>
                                          <p:spTgt spid="246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466"/>
                                        </p:tgtEl>
                                        <p:attrNameLst>
                                          <p:attrName>style.visibility</p:attrName>
                                        </p:attrNameLst>
                                      </p:cBhvr>
                                      <p:to>
                                        <p:strVal val="visible"/>
                                      </p:to>
                                    </p:set>
                                    <p:anim calcmode="lin" valueType="num">
                                      <p:cBhvr additive="base">
                                        <p:cTn id="25" dur="500" fill="hold"/>
                                        <p:tgtEl>
                                          <p:spTgt spid="2466"/>
                                        </p:tgtEl>
                                        <p:attrNameLst>
                                          <p:attrName>ppt_x</p:attrName>
                                        </p:attrNameLst>
                                      </p:cBhvr>
                                      <p:tavLst>
                                        <p:tav tm="0">
                                          <p:val>
                                            <p:strVal val="0-#ppt_w/2"/>
                                          </p:val>
                                        </p:tav>
                                        <p:tav tm="100000">
                                          <p:val>
                                            <p:strVal val="#ppt_x"/>
                                          </p:val>
                                        </p:tav>
                                      </p:tavLst>
                                    </p:anim>
                                    <p:anim calcmode="lin" valueType="num">
                                      <p:cBhvr additive="base">
                                        <p:cTn id="26" dur="500" fill="hold"/>
                                        <p:tgtEl>
                                          <p:spTgt spid="246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463"/>
                                        </p:tgtEl>
                                        <p:attrNameLst>
                                          <p:attrName>style.visibility</p:attrName>
                                        </p:attrNameLst>
                                      </p:cBhvr>
                                      <p:to>
                                        <p:strVal val="visible"/>
                                      </p:to>
                                    </p:set>
                                    <p:anim calcmode="lin" valueType="num">
                                      <p:cBhvr additive="base">
                                        <p:cTn id="31" dur="500" fill="hold"/>
                                        <p:tgtEl>
                                          <p:spTgt spid="2463"/>
                                        </p:tgtEl>
                                        <p:attrNameLst>
                                          <p:attrName>ppt_x</p:attrName>
                                        </p:attrNameLst>
                                      </p:cBhvr>
                                      <p:tavLst>
                                        <p:tav tm="0">
                                          <p:val>
                                            <p:strVal val="1+#ppt_w/2"/>
                                          </p:val>
                                        </p:tav>
                                        <p:tav tm="100000">
                                          <p:val>
                                            <p:strVal val="#ppt_x"/>
                                          </p:val>
                                        </p:tav>
                                      </p:tavLst>
                                    </p:anim>
                                    <p:anim calcmode="lin" valueType="num">
                                      <p:cBhvr additive="base">
                                        <p:cTn id="32" dur="500" fill="hold"/>
                                        <p:tgtEl>
                                          <p:spTgt spid="2463"/>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464"/>
                                        </p:tgtEl>
                                        <p:attrNameLst>
                                          <p:attrName>style.visibility</p:attrName>
                                        </p:attrNameLst>
                                      </p:cBhvr>
                                      <p:to>
                                        <p:strVal val="visible"/>
                                      </p:to>
                                    </p:set>
                                    <p:anim calcmode="lin" valueType="num">
                                      <p:cBhvr additive="base">
                                        <p:cTn id="37" dur="500" fill="hold"/>
                                        <p:tgtEl>
                                          <p:spTgt spid="2464"/>
                                        </p:tgtEl>
                                        <p:attrNameLst>
                                          <p:attrName>ppt_x</p:attrName>
                                        </p:attrNameLst>
                                      </p:cBhvr>
                                      <p:tavLst>
                                        <p:tav tm="0">
                                          <p:val>
                                            <p:strVal val="1+#ppt_w/2"/>
                                          </p:val>
                                        </p:tav>
                                        <p:tav tm="100000">
                                          <p:val>
                                            <p:strVal val="#ppt_x"/>
                                          </p:val>
                                        </p:tav>
                                      </p:tavLst>
                                    </p:anim>
                                    <p:anim calcmode="lin" valueType="num">
                                      <p:cBhvr additive="base">
                                        <p:cTn id="38" dur="500" fill="hold"/>
                                        <p:tgtEl>
                                          <p:spTgt spid="24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68"/>
                                        </p:tgtEl>
                                        <p:attrNameLst>
                                          <p:attrName>style.visibility</p:attrName>
                                        </p:attrNameLst>
                                      </p:cBhvr>
                                      <p:to>
                                        <p:strVal val="visible"/>
                                      </p:to>
                                    </p:set>
                                    <p:anim calcmode="lin" valueType="num">
                                      <p:cBhvr additive="base">
                                        <p:cTn id="43" dur="500" fill="hold"/>
                                        <p:tgtEl>
                                          <p:spTgt spid="2468"/>
                                        </p:tgtEl>
                                        <p:attrNameLst>
                                          <p:attrName>ppt_x</p:attrName>
                                        </p:attrNameLst>
                                      </p:cBhvr>
                                      <p:tavLst>
                                        <p:tav tm="0">
                                          <p:val>
                                            <p:strVal val="1+#ppt_w/2"/>
                                          </p:val>
                                        </p:tav>
                                        <p:tav tm="100000">
                                          <p:val>
                                            <p:strVal val="#ppt_x"/>
                                          </p:val>
                                        </p:tav>
                                      </p:tavLst>
                                    </p:anim>
                                    <p:anim calcmode="lin" valueType="num">
                                      <p:cBhvr additive="base">
                                        <p:cTn id="44" dur="500" fill="hold"/>
                                        <p:tgtEl>
                                          <p:spTgt spid="246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467"/>
                                        </p:tgtEl>
                                        <p:attrNameLst>
                                          <p:attrName>style.visibility</p:attrName>
                                        </p:attrNameLst>
                                      </p:cBhvr>
                                      <p:to>
                                        <p:strVal val="visible"/>
                                      </p:to>
                                    </p:set>
                                    <p:anim calcmode="lin" valueType="num">
                                      <p:cBhvr additive="base">
                                        <p:cTn id="49" dur="500" fill="hold"/>
                                        <p:tgtEl>
                                          <p:spTgt spid="2467"/>
                                        </p:tgtEl>
                                        <p:attrNameLst>
                                          <p:attrName>ppt_x</p:attrName>
                                        </p:attrNameLst>
                                      </p:cBhvr>
                                      <p:tavLst>
                                        <p:tav tm="0">
                                          <p:val>
                                            <p:strVal val="1+#ppt_w/2"/>
                                          </p:val>
                                        </p:tav>
                                        <p:tav tm="100000">
                                          <p:val>
                                            <p:strVal val="#ppt_x"/>
                                          </p:val>
                                        </p:tav>
                                      </p:tavLst>
                                    </p:anim>
                                    <p:anim calcmode="lin" valueType="num">
                                      <p:cBhvr additive="base">
                                        <p:cTn id="50" dur="500" fill="hold"/>
                                        <p:tgtEl>
                                          <p:spTgt spid="246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69"/>
                                        </p:tgtEl>
                                        <p:attrNameLst>
                                          <p:attrName>style.visibility</p:attrName>
                                        </p:attrNameLst>
                                      </p:cBhvr>
                                      <p:to>
                                        <p:strVal val="visible"/>
                                      </p:to>
                                    </p:set>
                                    <p:anim calcmode="lin" valueType="num">
                                      <p:cBhvr additive="base">
                                        <p:cTn id="55" dur="500" fill="hold"/>
                                        <p:tgtEl>
                                          <p:spTgt spid="2469"/>
                                        </p:tgtEl>
                                        <p:attrNameLst>
                                          <p:attrName>ppt_x</p:attrName>
                                        </p:attrNameLst>
                                      </p:cBhvr>
                                      <p:tavLst>
                                        <p:tav tm="0">
                                          <p:val>
                                            <p:strVal val="#ppt_x"/>
                                          </p:val>
                                        </p:tav>
                                        <p:tav tm="100000">
                                          <p:val>
                                            <p:strVal val="#ppt_x"/>
                                          </p:val>
                                        </p:tav>
                                      </p:tavLst>
                                    </p:anim>
                                    <p:anim calcmode="lin" valueType="num">
                                      <p:cBhvr additive="base">
                                        <p:cTn id="56" dur="500" fill="hold"/>
                                        <p:tgtEl>
                                          <p:spTgt spid="246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506"/>
                                        </p:tgtEl>
                                        <p:attrNameLst>
                                          <p:attrName>style.visibility</p:attrName>
                                        </p:attrNameLst>
                                      </p:cBhvr>
                                      <p:to>
                                        <p:strVal val="visible"/>
                                      </p:to>
                                    </p:set>
                                    <p:animEffect transition="in" filter="blinds(horizontal)">
                                      <p:cBhvr>
                                        <p:cTn id="61" dur="500"/>
                                        <p:tgtEl>
                                          <p:spTgt spid="250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499"/>
                                          </p:stCondLst>
                                        </p:cTn>
                                        <p:tgtEl>
                                          <p:spTgt spid="250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508"/>
                                        </p:tgtEl>
                                        <p:attrNameLst>
                                          <p:attrName>style.visibility</p:attrName>
                                        </p:attrNameLst>
                                      </p:cBhvr>
                                      <p:to>
                                        <p:strVal val="visible"/>
                                      </p:to>
                                    </p:set>
                                    <p:animEffect transition="in" filter="checkerboard(across)">
                                      <p:cBhvr>
                                        <p:cTn id="70" dur="500"/>
                                        <p:tgtEl>
                                          <p:spTgt spid="2508"/>
                                        </p:tgtEl>
                                      </p:cBhvr>
                                    </p:animEffect>
                                  </p:childTnLst>
                                  <p:subTnLst>
                                    <p:set>
                                      <p:cBhvr override="childStyle">
                                        <p:cTn dur="1" fill="hold" display="0" masterRel="nextClick" afterEffect="1"/>
                                        <p:tgtEl>
                                          <p:spTgt spid="2508"/>
                                        </p:tgtEl>
                                        <p:attrNameLst>
                                          <p:attrName>style.visibility</p:attrName>
                                        </p:attrNameLst>
                                      </p:cBhvr>
                                      <p:to>
                                        <p:strVal val="hidden"/>
                                      </p:to>
                                    </p:set>
                                  </p:sub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509"/>
                                        </p:tgtEl>
                                        <p:attrNameLst>
                                          <p:attrName>style.visibility</p:attrName>
                                        </p:attrNameLst>
                                      </p:cBhvr>
                                      <p:to>
                                        <p:strVal val="visible"/>
                                      </p:to>
                                    </p:set>
                                    <p:animEffect transition="in" filter="dissolve">
                                      <p:cBhvr>
                                        <p:cTn id="75" dur="500"/>
                                        <p:tgtEl>
                                          <p:spTgt spid="2509"/>
                                        </p:tgtEl>
                                      </p:cBhvr>
                                    </p:animEffect>
                                  </p:childTnLst>
                                  <p:subTnLst>
                                    <p:set>
                                      <p:cBhvr override="childStyle">
                                        <p:cTn dur="1" fill="hold" display="0" masterRel="nextClick" afterEffect="1"/>
                                        <p:tgtEl>
                                          <p:spTgt spid="2509"/>
                                        </p:tgtEl>
                                        <p:attrNameLst>
                                          <p:attrName>style.visibility</p:attrName>
                                        </p:attrNameLst>
                                      </p:cBhvr>
                                      <p:to>
                                        <p:strVal val="hidden"/>
                                      </p:to>
                                    </p:set>
                                  </p:sub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510"/>
                                        </p:tgtEl>
                                        <p:attrNameLst>
                                          <p:attrName>style.visibility</p:attrName>
                                        </p:attrNameLst>
                                      </p:cBhvr>
                                      <p:to>
                                        <p:strVal val="visible"/>
                                      </p:to>
                                    </p:set>
                                    <p:animEffect transition="in" filter="checkerboard(across)">
                                      <p:cBhvr>
                                        <p:cTn id="80" dur="500"/>
                                        <p:tgtEl>
                                          <p:spTgt spid="251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nodeType="clickEffect">
                                  <p:stCondLst>
                                    <p:cond delay="0"/>
                                  </p:stCondLst>
                                  <p:childTnLst>
                                    <p:set>
                                      <p:cBhvr>
                                        <p:cTn id="84" dur="1" fill="hold">
                                          <p:stCondLst>
                                            <p:cond delay="0"/>
                                          </p:stCondLst>
                                        </p:cTn>
                                        <p:tgtEl>
                                          <p:spTgt spid="2066"/>
                                        </p:tgtEl>
                                        <p:attrNameLst>
                                          <p:attrName>style.visibility</p:attrName>
                                        </p:attrNameLst>
                                      </p:cBhvr>
                                      <p:to>
                                        <p:strVal val="visible"/>
                                      </p:to>
                                    </p:set>
                                    <p:anim calcmode="lin" valueType="num">
                                      <p:cBhvr additive="base">
                                        <p:cTn id="85" dur="500" fill="hold"/>
                                        <p:tgtEl>
                                          <p:spTgt spid="2066"/>
                                        </p:tgtEl>
                                        <p:attrNameLst>
                                          <p:attrName>ppt_x</p:attrName>
                                        </p:attrNameLst>
                                      </p:cBhvr>
                                      <p:tavLst>
                                        <p:tav tm="0">
                                          <p:val>
                                            <p:strVal val="#ppt_x"/>
                                          </p:val>
                                        </p:tav>
                                        <p:tav tm="100000">
                                          <p:val>
                                            <p:strVal val="#ppt_x"/>
                                          </p:val>
                                        </p:tav>
                                      </p:tavLst>
                                    </p:anim>
                                    <p:anim calcmode="lin" valueType="num">
                                      <p:cBhvr additive="base">
                                        <p:cTn id="86" dur="500" fill="hold"/>
                                        <p:tgtEl>
                                          <p:spTgt spid="2066"/>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2067"/>
                                        </p:tgtEl>
                                        <p:attrNameLst>
                                          <p:attrName>style.visibility</p:attrName>
                                        </p:attrNameLst>
                                      </p:cBhvr>
                                      <p:to>
                                        <p:strVal val="visible"/>
                                      </p:to>
                                    </p:set>
                                    <p:anim calcmode="lin" valueType="num">
                                      <p:cBhvr additive="base">
                                        <p:cTn id="91" dur="500" fill="hold"/>
                                        <p:tgtEl>
                                          <p:spTgt spid="2067"/>
                                        </p:tgtEl>
                                        <p:attrNameLst>
                                          <p:attrName>ppt_x</p:attrName>
                                        </p:attrNameLst>
                                      </p:cBhvr>
                                      <p:tavLst>
                                        <p:tav tm="0">
                                          <p:val>
                                            <p:strVal val="#ppt_x"/>
                                          </p:val>
                                        </p:tav>
                                        <p:tav tm="100000">
                                          <p:val>
                                            <p:strVal val="#ppt_x"/>
                                          </p:val>
                                        </p:tav>
                                      </p:tavLst>
                                    </p:anim>
                                    <p:anim calcmode="lin" valueType="num">
                                      <p:cBhvr additive="base">
                                        <p:cTn id="92" dur="500" fill="hold"/>
                                        <p:tgtEl>
                                          <p:spTgt spid="2067"/>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nodeType="clickEffect">
                                  <p:stCondLst>
                                    <p:cond delay="0"/>
                                  </p:stCondLst>
                                  <p:childTnLst>
                                    <p:set>
                                      <p:cBhvr>
                                        <p:cTn id="96" dur="1" fill="hold">
                                          <p:stCondLst>
                                            <p:cond delay="0"/>
                                          </p:stCondLst>
                                        </p:cTn>
                                        <p:tgtEl>
                                          <p:spTgt spid="2112"/>
                                        </p:tgtEl>
                                        <p:attrNameLst>
                                          <p:attrName>style.visibility</p:attrName>
                                        </p:attrNameLst>
                                      </p:cBhvr>
                                      <p:to>
                                        <p:strVal val="visible"/>
                                      </p:to>
                                    </p:set>
                                    <p:anim calcmode="lin" valueType="num">
                                      <p:cBhvr additive="base">
                                        <p:cTn id="97" dur="500" fill="hold"/>
                                        <p:tgtEl>
                                          <p:spTgt spid="2112"/>
                                        </p:tgtEl>
                                        <p:attrNameLst>
                                          <p:attrName>ppt_x</p:attrName>
                                        </p:attrNameLst>
                                      </p:cBhvr>
                                      <p:tavLst>
                                        <p:tav tm="0">
                                          <p:val>
                                            <p:strVal val="#ppt_x"/>
                                          </p:val>
                                        </p:tav>
                                        <p:tav tm="100000">
                                          <p:val>
                                            <p:strVal val="#ppt_x"/>
                                          </p:val>
                                        </p:tav>
                                      </p:tavLst>
                                    </p:anim>
                                    <p:anim calcmode="lin" valueType="num">
                                      <p:cBhvr additive="base">
                                        <p:cTn id="98" dur="500" fill="hold"/>
                                        <p:tgtEl>
                                          <p:spTgt spid="2112"/>
                                        </p:tgtEl>
                                        <p:attrNameLst>
                                          <p:attrName>ppt_y</p:attrName>
                                        </p:attrNameLst>
                                      </p:cBhvr>
                                      <p:tavLst>
                                        <p:tav tm="0">
                                          <p:val>
                                            <p:strVal val="0-#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nodeType="clickEffect">
                                  <p:stCondLst>
                                    <p:cond delay="0"/>
                                  </p:stCondLst>
                                  <p:childTnLst>
                                    <p:set>
                                      <p:cBhvr>
                                        <p:cTn id="102" dur="1" fill="hold">
                                          <p:stCondLst>
                                            <p:cond delay="0"/>
                                          </p:stCondLst>
                                        </p:cTn>
                                        <p:tgtEl>
                                          <p:spTgt spid="2082"/>
                                        </p:tgtEl>
                                        <p:attrNameLst>
                                          <p:attrName>style.visibility</p:attrName>
                                        </p:attrNameLst>
                                      </p:cBhvr>
                                      <p:to>
                                        <p:strVal val="visible"/>
                                      </p:to>
                                    </p:set>
                                    <p:anim calcmode="lin" valueType="num">
                                      <p:cBhvr additive="base">
                                        <p:cTn id="103" dur="500" fill="hold"/>
                                        <p:tgtEl>
                                          <p:spTgt spid="2082"/>
                                        </p:tgtEl>
                                        <p:attrNameLst>
                                          <p:attrName>ppt_x</p:attrName>
                                        </p:attrNameLst>
                                      </p:cBhvr>
                                      <p:tavLst>
                                        <p:tav tm="0">
                                          <p:val>
                                            <p:strVal val="#ppt_x"/>
                                          </p:val>
                                        </p:tav>
                                        <p:tav tm="100000">
                                          <p:val>
                                            <p:strVal val="#ppt_x"/>
                                          </p:val>
                                        </p:tav>
                                      </p:tavLst>
                                    </p:anim>
                                    <p:anim calcmode="lin" valueType="num">
                                      <p:cBhvr additive="base">
                                        <p:cTn id="104" dur="500" fill="hold"/>
                                        <p:tgtEl>
                                          <p:spTgt spid="2082"/>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1" fill="hold" nodeType="clickEffect">
                                  <p:stCondLst>
                                    <p:cond delay="0"/>
                                  </p:stCondLst>
                                  <p:childTnLst>
                                    <p:set>
                                      <p:cBhvr>
                                        <p:cTn id="108" dur="1" fill="hold">
                                          <p:stCondLst>
                                            <p:cond delay="0"/>
                                          </p:stCondLst>
                                        </p:cTn>
                                        <p:tgtEl>
                                          <p:spTgt spid="2097"/>
                                        </p:tgtEl>
                                        <p:attrNameLst>
                                          <p:attrName>style.visibility</p:attrName>
                                        </p:attrNameLst>
                                      </p:cBhvr>
                                      <p:to>
                                        <p:strVal val="visible"/>
                                      </p:to>
                                    </p:set>
                                    <p:anim calcmode="lin" valueType="num">
                                      <p:cBhvr additive="base">
                                        <p:cTn id="109" dur="500" fill="hold"/>
                                        <p:tgtEl>
                                          <p:spTgt spid="2097"/>
                                        </p:tgtEl>
                                        <p:attrNameLst>
                                          <p:attrName>ppt_x</p:attrName>
                                        </p:attrNameLst>
                                      </p:cBhvr>
                                      <p:tavLst>
                                        <p:tav tm="0">
                                          <p:val>
                                            <p:strVal val="#ppt_x"/>
                                          </p:val>
                                        </p:tav>
                                        <p:tav tm="100000">
                                          <p:val>
                                            <p:strVal val="#ppt_x"/>
                                          </p:val>
                                        </p:tav>
                                      </p:tavLst>
                                    </p:anim>
                                    <p:anim calcmode="lin" valueType="num">
                                      <p:cBhvr additive="base">
                                        <p:cTn id="110" dur="500" fill="hold"/>
                                        <p:tgtEl>
                                          <p:spTgt spid="2097"/>
                                        </p:tgtEl>
                                        <p:attrNameLst>
                                          <p:attrName>ppt_y</p:attrName>
                                        </p:attrNameLst>
                                      </p:cBhvr>
                                      <p:tavLst>
                                        <p:tav tm="0">
                                          <p:val>
                                            <p:strVal val="0-#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1" fill="hold" nodeType="clickEffect">
                                  <p:stCondLst>
                                    <p:cond delay="0"/>
                                  </p:stCondLst>
                                  <p:childTnLst>
                                    <p:set>
                                      <p:cBhvr>
                                        <p:cTn id="114" dur="1" fill="hold">
                                          <p:stCondLst>
                                            <p:cond delay="0"/>
                                          </p:stCondLst>
                                        </p:cTn>
                                        <p:tgtEl>
                                          <p:spTgt spid="2127"/>
                                        </p:tgtEl>
                                        <p:attrNameLst>
                                          <p:attrName>style.visibility</p:attrName>
                                        </p:attrNameLst>
                                      </p:cBhvr>
                                      <p:to>
                                        <p:strVal val="visible"/>
                                      </p:to>
                                    </p:set>
                                    <p:anim calcmode="lin" valueType="num">
                                      <p:cBhvr additive="base">
                                        <p:cTn id="115" dur="500" fill="hold"/>
                                        <p:tgtEl>
                                          <p:spTgt spid="2127"/>
                                        </p:tgtEl>
                                        <p:attrNameLst>
                                          <p:attrName>ppt_x</p:attrName>
                                        </p:attrNameLst>
                                      </p:cBhvr>
                                      <p:tavLst>
                                        <p:tav tm="0">
                                          <p:val>
                                            <p:strVal val="#ppt_x"/>
                                          </p:val>
                                        </p:tav>
                                        <p:tav tm="100000">
                                          <p:val>
                                            <p:strVal val="#ppt_x"/>
                                          </p:val>
                                        </p:tav>
                                      </p:tavLst>
                                    </p:anim>
                                    <p:anim calcmode="lin" valueType="num">
                                      <p:cBhvr additive="base">
                                        <p:cTn id="116" dur="500" fill="hold"/>
                                        <p:tgtEl>
                                          <p:spTgt spid="2127"/>
                                        </p:tgtEl>
                                        <p:attrNameLst>
                                          <p:attrName>ppt_y</p:attrName>
                                        </p:attrNameLst>
                                      </p:cBhvr>
                                      <p:tavLst>
                                        <p:tav tm="0">
                                          <p:val>
                                            <p:strVal val="0-#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nodeType="clickEffect">
                                  <p:stCondLst>
                                    <p:cond delay="0"/>
                                  </p:stCondLst>
                                  <p:childTnLst>
                                    <p:set>
                                      <p:cBhvr>
                                        <p:cTn id="120" dur="1" fill="hold">
                                          <p:stCondLst>
                                            <p:cond delay="0"/>
                                          </p:stCondLst>
                                        </p:cTn>
                                        <p:tgtEl>
                                          <p:spTgt spid="2142"/>
                                        </p:tgtEl>
                                        <p:attrNameLst>
                                          <p:attrName>style.visibility</p:attrName>
                                        </p:attrNameLst>
                                      </p:cBhvr>
                                      <p:to>
                                        <p:strVal val="visible"/>
                                      </p:to>
                                    </p:set>
                                    <p:anim calcmode="lin" valueType="num">
                                      <p:cBhvr additive="base">
                                        <p:cTn id="121" dur="500" fill="hold"/>
                                        <p:tgtEl>
                                          <p:spTgt spid="2142"/>
                                        </p:tgtEl>
                                        <p:attrNameLst>
                                          <p:attrName>ppt_x</p:attrName>
                                        </p:attrNameLst>
                                      </p:cBhvr>
                                      <p:tavLst>
                                        <p:tav tm="0">
                                          <p:val>
                                            <p:strVal val="#ppt_x"/>
                                          </p:val>
                                        </p:tav>
                                        <p:tav tm="100000">
                                          <p:val>
                                            <p:strVal val="#ppt_x"/>
                                          </p:val>
                                        </p:tav>
                                      </p:tavLst>
                                    </p:anim>
                                    <p:anim calcmode="lin" valueType="num">
                                      <p:cBhvr additive="base">
                                        <p:cTn id="122" dur="500" fill="hold"/>
                                        <p:tgtEl>
                                          <p:spTgt spid="2142"/>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1" fill="hold" nodeType="clickEffect">
                                  <p:stCondLst>
                                    <p:cond delay="0"/>
                                  </p:stCondLst>
                                  <p:childTnLst>
                                    <p:set>
                                      <p:cBhvr>
                                        <p:cTn id="126" dur="1" fill="hold">
                                          <p:stCondLst>
                                            <p:cond delay="0"/>
                                          </p:stCondLst>
                                        </p:cTn>
                                        <p:tgtEl>
                                          <p:spTgt spid="2157"/>
                                        </p:tgtEl>
                                        <p:attrNameLst>
                                          <p:attrName>style.visibility</p:attrName>
                                        </p:attrNameLst>
                                      </p:cBhvr>
                                      <p:to>
                                        <p:strVal val="visible"/>
                                      </p:to>
                                    </p:set>
                                    <p:anim calcmode="lin" valueType="num">
                                      <p:cBhvr additive="base">
                                        <p:cTn id="127" dur="500" fill="hold"/>
                                        <p:tgtEl>
                                          <p:spTgt spid="2157"/>
                                        </p:tgtEl>
                                        <p:attrNameLst>
                                          <p:attrName>ppt_x</p:attrName>
                                        </p:attrNameLst>
                                      </p:cBhvr>
                                      <p:tavLst>
                                        <p:tav tm="0">
                                          <p:val>
                                            <p:strVal val="#ppt_x"/>
                                          </p:val>
                                        </p:tav>
                                        <p:tav tm="100000">
                                          <p:val>
                                            <p:strVal val="#ppt_x"/>
                                          </p:val>
                                        </p:tav>
                                      </p:tavLst>
                                    </p:anim>
                                    <p:anim calcmode="lin" valueType="num">
                                      <p:cBhvr additive="base">
                                        <p:cTn id="128" dur="500" fill="hold"/>
                                        <p:tgtEl>
                                          <p:spTgt spid="2157"/>
                                        </p:tgtEl>
                                        <p:attrNameLst>
                                          <p:attrName>ppt_y</p:attrName>
                                        </p:attrNameLst>
                                      </p:cBhvr>
                                      <p:tavLst>
                                        <p:tav tm="0">
                                          <p:val>
                                            <p:strVal val="0-#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1" fill="hold" nodeType="clickEffect">
                                  <p:stCondLst>
                                    <p:cond delay="0"/>
                                  </p:stCondLst>
                                  <p:childTnLst>
                                    <p:set>
                                      <p:cBhvr>
                                        <p:cTn id="132" dur="1" fill="hold">
                                          <p:stCondLst>
                                            <p:cond delay="0"/>
                                          </p:stCondLst>
                                        </p:cTn>
                                        <p:tgtEl>
                                          <p:spTgt spid="2172"/>
                                        </p:tgtEl>
                                        <p:attrNameLst>
                                          <p:attrName>style.visibility</p:attrName>
                                        </p:attrNameLst>
                                      </p:cBhvr>
                                      <p:to>
                                        <p:strVal val="visible"/>
                                      </p:to>
                                    </p:set>
                                    <p:anim calcmode="lin" valueType="num">
                                      <p:cBhvr additive="base">
                                        <p:cTn id="133" dur="500" fill="hold"/>
                                        <p:tgtEl>
                                          <p:spTgt spid="2172"/>
                                        </p:tgtEl>
                                        <p:attrNameLst>
                                          <p:attrName>ppt_x</p:attrName>
                                        </p:attrNameLst>
                                      </p:cBhvr>
                                      <p:tavLst>
                                        <p:tav tm="0">
                                          <p:val>
                                            <p:strVal val="#ppt_x"/>
                                          </p:val>
                                        </p:tav>
                                        <p:tav tm="100000">
                                          <p:val>
                                            <p:strVal val="#ppt_x"/>
                                          </p:val>
                                        </p:tav>
                                      </p:tavLst>
                                    </p:anim>
                                    <p:anim calcmode="lin" valueType="num">
                                      <p:cBhvr additive="base">
                                        <p:cTn id="134" dur="500" fill="hold"/>
                                        <p:tgtEl>
                                          <p:spTgt spid="2172"/>
                                        </p:tgtEl>
                                        <p:attrNameLst>
                                          <p:attrName>ppt_y</p:attrName>
                                        </p:attrNameLst>
                                      </p:cBhvr>
                                      <p:tavLst>
                                        <p:tav tm="0">
                                          <p:val>
                                            <p:strVal val="0-#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8" fill="hold" grpId="0" nodeType="clickEffect">
                                  <p:stCondLst>
                                    <p:cond delay="0"/>
                                  </p:stCondLst>
                                  <p:childTnLst>
                                    <p:set>
                                      <p:cBhvr>
                                        <p:cTn id="138" dur="1" fill="hold">
                                          <p:stCondLst>
                                            <p:cond delay="0"/>
                                          </p:stCondLst>
                                        </p:cTn>
                                        <p:tgtEl>
                                          <p:spTgt spid="2511"/>
                                        </p:tgtEl>
                                        <p:attrNameLst>
                                          <p:attrName>style.visibility</p:attrName>
                                        </p:attrNameLst>
                                      </p:cBhvr>
                                      <p:to>
                                        <p:strVal val="visible"/>
                                      </p:to>
                                    </p:set>
                                    <p:anim calcmode="lin" valueType="num">
                                      <p:cBhvr additive="base">
                                        <p:cTn id="139" dur="500" fill="hold"/>
                                        <p:tgtEl>
                                          <p:spTgt spid="2511"/>
                                        </p:tgtEl>
                                        <p:attrNameLst>
                                          <p:attrName>ppt_x</p:attrName>
                                        </p:attrNameLst>
                                      </p:cBhvr>
                                      <p:tavLst>
                                        <p:tav tm="0">
                                          <p:val>
                                            <p:strVal val="0-#ppt_w/2"/>
                                          </p:val>
                                        </p:tav>
                                        <p:tav tm="100000">
                                          <p:val>
                                            <p:strVal val="#ppt_x"/>
                                          </p:val>
                                        </p:tav>
                                      </p:tavLst>
                                    </p:anim>
                                    <p:anim calcmode="lin" valueType="num">
                                      <p:cBhvr additive="base">
                                        <p:cTn id="140" dur="500" fill="hold"/>
                                        <p:tgtEl>
                                          <p:spTgt spid="2511"/>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5" presetClass="entr" presetSubtype="10" fill="hold" grpId="0" nodeType="clickEffect">
                                  <p:stCondLst>
                                    <p:cond delay="0"/>
                                  </p:stCondLst>
                                  <p:childTnLst>
                                    <p:set>
                                      <p:cBhvr>
                                        <p:cTn id="144" dur="1" fill="hold">
                                          <p:stCondLst>
                                            <p:cond delay="0"/>
                                          </p:stCondLst>
                                        </p:cTn>
                                        <p:tgtEl>
                                          <p:spTgt spid="2512"/>
                                        </p:tgtEl>
                                        <p:attrNameLst>
                                          <p:attrName>style.visibility</p:attrName>
                                        </p:attrNameLst>
                                      </p:cBhvr>
                                      <p:to>
                                        <p:strVal val="visible"/>
                                      </p:to>
                                    </p:set>
                                    <p:animEffect transition="in" filter="checkerboard(across)">
                                      <p:cBhvr>
                                        <p:cTn id="145" dur="500"/>
                                        <p:tgtEl>
                                          <p:spTgt spid="2512"/>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1" fill="hold" nodeType="clickEffect">
                                  <p:stCondLst>
                                    <p:cond delay="0"/>
                                  </p:stCondLst>
                                  <p:childTnLst>
                                    <p:set>
                                      <p:cBhvr>
                                        <p:cTn id="149" dur="1" fill="hold">
                                          <p:stCondLst>
                                            <p:cond delay="0"/>
                                          </p:stCondLst>
                                        </p:cTn>
                                        <p:tgtEl>
                                          <p:spTgt spid="2188"/>
                                        </p:tgtEl>
                                        <p:attrNameLst>
                                          <p:attrName>style.visibility</p:attrName>
                                        </p:attrNameLst>
                                      </p:cBhvr>
                                      <p:to>
                                        <p:strVal val="visible"/>
                                      </p:to>
                                    </p:set>
                                    <p:anim calcmode="lin" valueType="num">
                                      <p:cBhvr additive="base">
                                        <p:cTn id="150" dur="500" fill="hold"/>
                                        <p:tgtEl>
                                          <p:spTgt spid="2188"/>
                                        </p:tgtEl>
                                        <p:attrNameLst>
                                          <p:attrName>ppt_x</p:attrName>
                                        </p:attrNameLst>
                                      </p:cBhvr>
                                      <p:tavLst>
                                        <p:tav tm="0">
                                          <p:val>
                                            <p:strVal val="#ppt_x"/>
                                          </p:val>
                                        </p:tav>
                                        <p:tav tm="100000">
                                          <p:val>
                                            <p:strVal val="#ppt_x"/>
                                          </p:val>
                                        </p:tav>
                                      </p:tavLst>
                                    </p:anim>
                                    <p:anim calcmode="lin" valueType="num">
                                      <p:cBhvr additive="base">
                                        <p:cTn id="151" dur="500" fill="hold"/>
                                        <p:tgtEl>
                                          <p:spTgt spid="2188"/>
                                        </p:tgtEl>
                                        <p:attrNameLst>
                                          <p:attrName>ppt_y</p:attrName>
                                        </p:attrNameLst>
                                      </p:cBhvr>
                                      <p:tavLst>
                                        <p:tav tm="0">
                                          <p:val>
                                            <p:strVal val="0-#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1" fill="hold" nodeType="clickEffect">
                                  <p:stCondLst>
                                    <p:cond delay="0"/>
                                  </p:stCondLst>
                                  <p:childTnLst>
                                    <p:set>
                                      <p:cBhvr>
                                        <p:cTn id="155" dur="1" fill="hold">
                                          <p:stCondLst>
                                            <p:cond delay="0"/>
                                          </p:stCondLst>
                                        </p:cTn>
                                        <p:tgtEl>
                                          <p:spTgt spid="2324"/>
                                        </p:tgtEl>
                                        <p:attrNameLst>
                                          <p:attrName>style.visibility</p:attrName>
                                        </p:attrNameLst>
                                      </p:cBhvr>
                                      <p:to>
                                        <p:strVal val="visible"/>
                                      </p:to>
                                    </p:set>
                                    <p:anim calcmode="lin" valueType="num">
                                      <p:cBhvr additive="base">
                                        <p:cTn id="156" dur="500" fill="hold"/>
                                        <p:tgtEl>
                                          <p:spTgt spid="2324"/>
                                        </p:tgtEl>
                                        <p:attrNameLst>
                                          <p:attrName>ppt_x</p:attrName>
                                        </p:attrNameLst>
                                      </p:cBhvr>
                                      <p:tavLst>
                                        <p:tav tm="0">
                                          <p:val>
                                            <p:strVal val="#ppt_x"/>
                                          </p:val>
                                        </p:tav>
                                        <p:tav tm="100000">
                                          <p:val>
                                            <p:strVal val="#ppt_x"/>
                                          </p:val>
                                        </p:tav>
                                      </p:tavLst>
                                    </p:anim>
                                    <p:anim calcmode="lin" valueType="num">
                                      <p:cBhvr additive="base">
                                        <p:cTn id="157" dur="500" fill="hold"/>
                                        <p:tgtEl>
                                          <p:spTgt spid="2324"/>
                                        </p:tgtEl>
                                        <p:attrNameLst>
                                          <p:attrName>ppt_y</p:attrName>
                                        </p:attrNameLst>
                                      </p:cBhvr>
                                      <p:tavLst>
                                        <p:tav tm="0">
                                          <p:val>
                                            <p:strVal val="0-#ppt_h/2"/>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2513"/>
                                        </p:tgtEl>
                                        <p:attrNameLst>
                                          <p:attrName>style.visibility</p:attrName>
                                        </p:attrNameLst>
                                      </p:cBhvr>
                                      <p:to>
                                        <p:strVal val="visible"/>
                                      </p:to>
                                    </p:set>
                                    <p:animEffect transition="in" filter="checkerboard(across)">
                                      <p:cBhvr>
                                        <p:cTn id="162" dur="500"/>
                                        <p:tgtEl>
                                          <p:spTgt spid="2513"/>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9" presetClass="entr" presetSubtype="10" fill="hold" grpId="0" nodeType="clickEffect">
                                  <p:stCondLst>
                                    <p:cond delay="0"/>
                                  </p:stCondLst>
                                  <p:childTnLst>
                                    <p:set>
                                      <p:cBhvr>
                                        <p:cTn id="166" dur="1" fill="hold">
                                          <p:stCondLst>
                                            <p:cond delay="0"/>
                                          </p:stCondLst>
                                        </p:cTn>
                                        <p:tgtEl>
                                          <p:spTgt spid="2514"/>
                                        </p:tgtEl>
                                        <p:attrNameLst>
                                          <p:attrName>style.visibility</p:attrName>
                                        </p:attrNameLst>
                                      </p:cBhvr>
                                      <p:to>
                                        <p:strVal val="visible"/>
                                      </p:to>
                                    </p:set>
                                    <p:anim calcmode="lin" valueType="num">
                                      <p:cBhvr>
                                        <p:cTn id="167" dur="5000" fill="hold"/>
                                        <p:tgtEl>
                                          <p:spTgt spid="2514"/>
                                        </p:tgtEl>
                                        <p:attrNameLst>
                                          <p:attrName>ppt_w</p:attrName>
                                        </p:attrNameLst>
                                      </p:cBhvr>
                                      <p:tavLst>
                                        <p:tav tm="0" fmla="#ppt_w*sin(2.5*pi*$)">
                                          <p:val>
                                            <p:fltVal val="0"/>
                                          </p:val>
                                        </p:tav>
                                        <p:tav tm="100000">
                                          <p:val>
                                            <p:fltVal val="1"/>
                                          </p:val>
                                        </p:tav>
                                      </p:tavLst>
                                    </p:anim>
                                    <p:anim calcmode="lin" valueType="num">
                                      <p:cBhvr>
                                        <p:cTn id="168" dur="5000" fill="hold"/>
                                        <p:tgtEl>
                                          <p:spTgt spid="25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6" grpId="0" animBg="1"/>
      <p:bldP spid="2461" grpId="0" animBg="1"/>
      <p:bldP spid="2460" grpId="0" animBg="1"/>
      <p:bldP spid="2462" grpId="0" animBg="1"/>
      <p:bldP spid="2463" grpId="0" animBg="1"/>
      <p:bldP spid="2464" grpId="0" animBg="1"/>
      <p:bldP spid="2467" grpId="0" autoUpdateAnimBg="0"/>
      <p:bldP spid="2468" grpId="0" autoUpdateAnimBg="0"/>
      <p:bldP spid="2469" grpId="0" autoUpdateAnimBg="0"/>
      <p:bldP spid="2506" grpId="0" autoUpdateAnimBg="0"/>
      <p:bldP spid="2508" grpId="0" autoUpdateAnimBg="0"/>
      <p:bldP spid="2509" grpId="0" autoUpdateAnimBg="0"/>
      <p:bldP spid="2510" grpId="0" autoUpdateAnimBg="0"/>
      <p:bldP spid="2511" grpId="0" autoUpdateAnimBg="0"/>
      <p:bldP spid="2512" grpId="0" autoUpdateAnimBg="0"/>
      <p:bldP spid="2513" grpId="0" autoUpdateAnimBg="0"/>
      <p:bldP spid="2514"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0" name="Text Box 418"/>
          <p:cNvSpPr txBox="1">
            <a:spLocks noChangeArrowheads="1"/>
          </p:cNvSpPr>
          <p:nvPr/>
        </p:nvSpPr>
        <p:spPr bwMode="auto">
          <a:xfrm>
            <a:off x="4038600" y="381000"/>
            <a:ext cx="48006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chemeClr val="tx2"/>
                </a:solidFill>
              </a:rPr>
              <a:t>Another way to find the volume of the prism is to use the formula   </a:t>
            </a:r>
          </a:p>
          <a:p>
            <a:pPr algn="ctr">
              <a:spcBef>
                <a:spcPct val="50000"/>
              </a:spcBef>
            </a:pPr>
            <a:r>
              <a:rPr lang="en-US" sz="2800" b="1" i="1">
                <a:solidFill>
                  <a:schemeClr val="tx2"/>
                </a:solidFill>
              </a:rPr>
              <a:t>V = lwh</a:t>
            </a:r>
            <a:endParaRPr lang="en-US" sz="2800">
              <a:solidFill>
                <a:schemeClr val="tx2"/>
              </a:solidFill>
            </a:endParaRPr>
          </a:p>
          <a:p>
            <a:pPr>
              <a:spcBef>
                <a:spcPct val="50000"/>
              </a:spcBef>
            </a:pPr>
            <a:r>
              <a:rPr lang="en-US" sz="2800">
                <a:solidFill>
                  <a:schemeClr val="tx2"/>
                </a:solidFill>
              </a:rPr>
              <a:t>where </a:t>
            </a:r>
            <a:r>
              <a:rPr lang="en-US" sz="2800" b="1" i="1">
                <a:solidFill>
                  <a:schemeClr val="tx2"/>
                </a:solidFill>
              </a:rPr>
              <a:t>V</a:t>
            </a:r>
            <a:r>
              <a:rPr lang="en-US" sz="2800">
                <a:solidFill>
                  <a:schemeClr val="tx2"/>
                </a:solidFill>
              </a:rPr>
              <a:t> is volume, </a:t>
            </a:r>
            <a:r>
              <a:rPr lang="en-US" sz="2800" b="1" i="1">
                <a:solidFill>
                  <a:schemeClr val="tx2"/>
                </a:solidFill>
              </a:rPr>
              <a:t>l</a:t>
            </a:r>
            <a:r>
              <a:rPr lang="en-US" sz="2800">
                <a:solidFill>
                  <a:schemeClr val="tx2"/>
                </a:solidFill>
              </a:rPr>
              <a:t> is length, </a:t>
            </a:r>
            <a:r>
              <a:rPr lang="en-US" sz="2800" b="1" i="1">
                <a:solidFill>
                  <a:schemeClr val="tx2"/>
                </a:solidFill>
              </a:rPr>
              <a:t>w</a:t>
            </a:r>
            <a:r>
              <a:rPr lang="en-US" sz="2800">
                <a:solidFill>
                  <a:schemeClr val="tx2"/>
                </a:solidFill>
              </a:rPr>
              <a:t> is width, and </a:t>
            </a:r>
            <a:r>
              <a:rPr lang="en-US" sz="2800" b="1" i="1">
                <a:solidFill>
                  <a:schemeClr val="tx2"/>
                </a:solidFill>
              </a:rPr>
              <a:t>h</a:t>
            </a:r>
            <a:r>
              <a:rPr lang="en-US" sz="2800">
                <a:solidFill>
                  <a:schemeClr val="tx2"/>
                </a:solidFill>
              </a:rPr>
              <a:t> is height </a:t>
            </a:r>
          </a:p>
        </p:txBody>
      </p:sp>
      <p:grpSp>
        <p:nvGrpSpPr>
          <p:cNvPr id="8616" name="Group 424"/>
          <p:cNvGrpSpPr>
            <a:grpSpLocks/>
          </p:cNvGrpSpPr>
          <p:nvPr/>
        </p:nvGrpSpPr>
        <p:grpSpPr bwMode="auto">
          <a:xfrm>
            <a:off x="304800" y="381000"/>
            <a:ext cx="3733800" cy="3200400"/>
            <a:chOff x="192" y="240"/>
            <a:chExt cx="2352" cy="2016"/>
          </a:xfrm>
        </p:grpSpPr>
        <p:sp>
          <p:nvSpPr>
            <p:cNvPr id="8194" name="Line 2"/>
            <p:cNvSpPr>
              <a:spLocks noChangeShapeType="1"/>
            </p:cNvSpPr>
            <p:nvPr/>
          </p:nvSpPr>
          <p:spPr bwMode="auto">
            <a:xfrm flipV="1">
              <a:off x="192" y="1344"/>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5" name="Rectangle 3"/>
            <p:cNvSpPr>
              <a:spLocks noChangeArrowheads="1"/>
            </p:cNvSpPr>
            <p:nvPr/>
          </p:nvSpPr>
          <p:spPr bwMode="auto">
            <a:xfrm>
              <a:off x="768" y="240"/>
              <a:ext cx="1152" cy="1104"/>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196" name="Group 4"/>
            <p:cNvGrpSpPr>
              <a:grpSpLocks/>
            </p:cNvGrpSpPr>
            <p:nvPr/>
          </p:nvGrpSpPr>
          <p:grpSpPr bwMode="auto">
            <a:xfrm>
              <a:off x="576" y="960"/>
              <a:ext cx="576" cy="576"/>
              <a:chOff x="2784" y="2496"/>
              <a:chExt cx="576" cy="576"/>
            </a:xfrm>
          </p:grpSpPr>
          <p:sp>
            <p:nvSpPr>
              <p:cNvPr id="8197" name="Rectangle 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198" name="Rectangle 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199" name="Rectangle 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0" name="Rectangle 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1" name="Rectangle 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2" name="Rectangle 1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3" name="Rectangle 1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4" name="Rectangle 1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05" name="Rectangle 1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Line 1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Line 1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Line 1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Line 1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0" name="Line 1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11" name="Group 19"/>
            <p:cNvGrpSpPr>
              <a:grpSpLocks/>
            </p:cNvGrpSpPr>
            <p:nvPr/>
          </p:nvGrpSpPr>
          <p:grpSpPr bwMode="auto">
            <a:xfrm>
              <a:off x="960" y="960"/>
              <a:ext cx="576" cy="576"/>
              <a:chOff x="2784" y="2496"/>
              <a:chExt cx="576" cy="576"/>
            </a:xfrm>
          </p:grpSpPr>
          <p:sp>
            <p:nvSpPr>
              <p:cNvPr id="8212" name="Rectangle 2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3" name="Rectangle 2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4" name="Rectangle 2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5" name="Rectangle 2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6" name="Rectangle 2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7" name="Rectangle 2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8" name="Rectangle 2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19" name="Rectangle 2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20" name="Rectangle 2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1" name="Line 2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2" name="Line 3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3" name="Line 3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4" name="Line 3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25" name="Line 3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26" name="Group 34"/>
            <p:cNvGrpSpPr>
              <a:grpSpLocks/>
            </p:cNvGrpSpPr>
            <p:nvPr/>
          </p:nvGrpSpPr>
          <p:grpSpPr bwMode="auto">
            <a:xfrm>
              <a:off x="384" y="1152"/>
              <a:ext cx="576" cy="576"/>
              <a:chOff x="2784" y="2496"/>
              <a:chExt cx="576" cy="576"/>
            </a:xfrm>
          </p:grpSpPr>
          <p:sp>
            <p:nvSpPr>
              <p:cNvPr id="8227" name="Rectangle 3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28" name="Rectangle 3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29" name="Rectangle 3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0" name="Rectangle 3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1" name="Rectangle 3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2" name="Rectangle 4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3" name="Rectangle 4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4" name="Rectangle 4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35" name="Rectangle 4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6" name="Line 4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7" name="Line 4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8" name="Line 4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Line 4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40" name="Line 4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41" name="Group 49"/>
            <p:cNvGrpSpPr>
              <a:grpSpLocks/>
            </p:cNvGrpSpPr>
            <p:nvPr/>
          </p:nvGrpSpPr>
          <p:grpSpPr bwMode="auto">
            <a:xfrm>
              <a:off x="768" y="1152"/>
              <a:ext cx="576" cy="576"/>
              <a:chOff x="2784" y="2496"/>
              <a:chExt cx="576" cy="576"/>
            </a:xfrm>
          </p:grpSpPr>
          <p:sp>
            <p:nvSpPr>
              <p:cNvPr id="8242" name="Rectangle 5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3" name="Rectangle 5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4" name="Rectangle 5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5" name="Rectangle 5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6" name="Rectangle 5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7" name="Rectangle 5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8" name="Rectangle 5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49" name="Rectangle 5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50" name="Rectangle 5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1" name="Line 5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2" name="Line 6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3" name="Line 6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4" name="Line 6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55" name="Line 6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56" name="Group 64"/>
            <p:cNvGrpSpPr>
              <a:grpSpLocks/>
            </p:cNvGrpSpPr>
            <p:nvPr/>
          </p:nvGrpSpPr>
          <p:grpSpPr bwMode="auto">
            <a:xfrm>
              <a:off x="1344" y="960"/>
              <a:ext cx="576" cy="576"/>
              <a:chOff x="2784" y="2496"/>
              <a:chExt cx="576" cy="576"/>
            </a:xfrm>
          </p:grpSpPr>
          <p:sp>
            <p:nvSpPr>
              <p:cNvPr id="8257" name="Rectangle 6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58" name="Rectangle 6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59" name="Rectangle 6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0" name="Rectangle 6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1" name="Rectangle 6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2" name="Rectangle 7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3" name="Rectangle 7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4" name="Rectangle 7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65" name="Rectangle 7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6" name="Line 7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7" name="Line 7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8" name="Line 7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69" name="Line 7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0" name="Line 7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71" name="Group 79"/>
            <p:cNvGrpSpPr>
              <a:grpSpLocks/>
            </p:cNvGrpSpPr>
            <p:nvPr/>
          </p:nvGrpSpPr>
          <p:grpSpPr bwMode="auto">
            <a:xfrm>
              <a:off x="1152" y="1152"/>
              <a:ext cx="576" cy="576"/>
              <a:chOff x="2784" y="2496"/>
              <a:chExt cx="576" cy="576"/>
            </a:xfrm>
          </p:grpSpPr>
          <p:sp>
            <p:nvSpPr>
              <p:cNvPr id="8272" name="Rectangle 8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3" name="Rectangle 8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4" name="Rectangle 8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5" name="Rectangle 8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6" name="Rectangle 8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7" name="Rectangle 8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8" name="Rectangle 8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79" name="Rectangle 8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80" name="Rectangle 8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1" name="Line 8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2" name="Line 9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3" name="Line 9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4" name="Line 9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85" name="Line 9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286" name="Group 94"/>
            <p:cNvGrpSpPr>
              <a:grpSpLocks/>
            </p:cNvGrpSpPr>
            <p:nvPr/>
          </p:nvGrpSpPr>
          <p:grpSpPr bwMode="auto">
            <a:xfrm>
              <a:off x="192" y="1344"/>
              <a:ext cx="576" cy="576"/>
              <a:chOff x="2784" y="2496"/>
              <a:chExt cx="576" cy="576"/>
            </a:xfrm>
          </p:grpSpPr>
          <p:sp>
            <p:nvSpPr>
              <p:cNvPr id="8287" name="Rectangle 9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88" name="Rectangle 9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89" name="Rectangle 9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0" name="Rectangle 9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1" name="Rectangle 9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2" name="Rectangle 10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3" name="Rectangle 10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4" name="Rectangle 10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295" name="Rectangle 10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 name="Line 10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 name="Line 10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 name="Line 10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 name="Line 10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 name="Line 10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01" name="Group 109"/>
            <p:cNvGrpSpPr>
              <a:grpSpLocks/>
            </p:cNvGrpSpPr>
            <p:nvPr/>
          </p:nvGrpSpPr>
          <p:grpSpPr bwMode="auto">
            <a:xfrm>
              <a:off x="576" y="1344"/>
              <a:ext cx="576" cy="576"/>
              <a:chOff x="2784" y="2496"/>
              <a:chExt cx="576" cy="576"/>
            </a:xfrm>
          </p:grpSpPr>
          <p:sp>
            <p:nvSpPr>
              <p:cNvPr id="8302" name="Rectangle 110"/>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3" name="Rectangle 111"/>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4" name="Rectangle 112"/>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5" name="Rectangle 113"/>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6" name="Rectangle 114"/>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7" name="Rectangle 115"/>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8" name="Rectangle 116"/>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09" name="Rectangle 117"/>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10" name="Rectangle 118"/>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1" name="Line 119"/>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2" name="Line 120"/>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3" name="Line 121"/>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 name="Line 122"/>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 name="Line 123"/>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16" name="Group 124"/>
            <p:cNvGrpSpPr>
              <a:grpSpLocks/>
            </p:cNvGrpSpPr>
            <p:nvPr/>
          </p:nvGrpSpPr>
          <p:grpSpPr bwMode="auto">
            <a:xfrm>
              <a:off x="960" y="1344"/>
              <a:ext cx="576" cy="576"/>
              <a:chOff x="2784" y="2496"/>
              <a:chExt cx="576" cy="576"/>
            </a:xfrm>
          </p:grpSpPr>
          <p:sp>
            <p:nvSpPr>
              <p:cNvPr id="8317" name="Rectangle 125"/>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18" name="Rectangle 126"/>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19" name="Rectangle 127"/>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0" name="Rectangle 128"/>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1" name="Rectangle 129"/>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2" name="Rectangle 130"/>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3" name="Rectangle 131"/>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4" name="Rectangle 132"/>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25" name="Rectangle 133"/>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6" name="Line 134"/>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7" name="Line 135"/>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8" name="Line 136"/>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29" name="Line 137"/>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30" name="Line 138"/>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31" name="Group 139"/>
            <p:cNvGrpSpPr>
              <a:grpSpLocks/>
            </p:cNvGrpSpPr>
            <p:nvPr/>
          </p:nvGrpSpPr>
          <p:grpSpPr bwMode="auto">
            <a:xfrm>
              <a:off x="192" y="624"/>
              <a:ext cx="1728" cy="960"/>
              <a:chOff x="2016" y="2064"/>
              <a:chExt cx="1728" cy="960"/>
            </a:xfrm>
          </p:grpSpPr>
          <p:grpSp>
            <p:nvGrpSpPr>
              <p:cNvPr id="8332" name="Group 140"/>
              <p:cNvGrpSpPr>
                <a:grpSpLocks/>
              </p:cNvGrpSpPr>
              <p:nvPr/>
            </p:nvGrpSpPr>
            <p:grpSpPr bwMode="auto">
              <a:xfrm>
                <a:off x="2400" y="2064"/>
                <a:ext cx="576" cy="576"/>
                <a:chOff x="2784" y="2496"/>
                <a:chExt cx="576" cy="576"/>
              </a:xfrm>
            </p:grpSpPr>
            <p:sp>
              <p:nvSpPr>
                <p:cNvPr id="8333" name="Rectangle 141"/>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4" name="Rectangle 142"/>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5" name="Rectangle 143"/>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6" name="Rectangle 144"/>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7" name="Rectangle 145"/>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8" name="Rectangle 146"/>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39" name="Rectangle 147"/>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40" name="Rectangle 148"/>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41" name="Rectangle 149"/>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2" name="Line 150"/>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3" name="Line 151"/>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4" name="Line 152"/>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5" name="Line 153"/>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46" name="Line 154"/>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47" name="Group 155"/>
              <p:cNvGrpSpPr>
                <a:grpSpLocks/>
              </p:cNvGrpSpPr>
              <p:nvPr/>
            </p:nvGrpSpPr>
            <p:grpSpPr bwMode="auto">
              <a:xfrm>
                <a:off x="2784" y="2064"/>
                <a:ext cx="576" cy="576"/>
                <a:chOff x="2784" y="2496"/>
                <a:chExt cx="576" cy="576"/>
              </a:xfrm>
            </p:grpSpPr>
            <p:sp>
              <p:nvSpPr>
                <p:cNvPr id="8348" name="Rectangle 156"/>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49" name="Rectangle 157"/>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0" name="Rectangle 158"/>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1" name="Rectangle 159"/>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2" name="Rectangle 160"/>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3" name="Rectangle 161"/>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4" name="Rectangle 162"/>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5" name="Rectangle 163"/>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56" name="Rectangle 164"/>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7" name="Line 165"/>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8" name="Line 166"/>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59" name="Line 167"/>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0" name="Line 168"/>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61" name="Line 169"/>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62" name="Group 170"/>
              <p:cNvGrpSpPr>
                <a:grpSpLocks/>
              </p:cNvGrpSpPr>
              <p:nvPr/>
            </p:nvGrpSpPr>
            <p:grpSpPr bwMode="auto">
              <a:xfrm>
                <a:off x="2208" y="2256"/>
                <a:ext cx="576" cy="576"/>
                <a:chOff x="2784" y="2496"/>
                <a:chExt cx="576" cy="576"/>
              </a:xfrm>
            </p:grpSpPr>
            <p:sp>
              <p:nvSpPr>
                <p:cNvPr id="8363" name="Rectangle 171"/>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4" name="Rectangle 172"/>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5" name="Rectangle 173"/>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6" name="Rectangle 174"/>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7" name="Rectangle 175"/>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8" name="Rectangle 176"/>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69" name="Rectangle 177"/>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70" name="Rectangle 178"/>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71" name="Rectangle 179"/>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2" name="Line 180"/>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3" name="Line 181"/>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4" name="Line 182"/>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5" name="Line 183"/>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76" name="Line 184"/>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77" name="Group 185"/>
              <p:cNvGrpSpPr>
                <a:grpSpLocks/>
              </p:cNvGrpSpPr>
              <p:nvPr/>
            </p:nvGrpSpPr>
            <p:grpSpPr bwMode="auto">
              <a:xfrm>
                <a:off x="2592" y="2256"/>
                <a:ext cx="576" cy="576"/>
                <a:chOff x="2784" y="2496"/>
                <a:chExt cx="576" cy="576"/>
              </a:xfrm>
            </p:grpSpPr>
            <p:sp>
              <p:nvSpPr>
                <p:cNvPr id="8378" name="Rectangle 186"/>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79" name="Rectangle 187"/>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0" name="Rectangle 188"/>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1" name="Rectangle 189"/>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2" name="Rectangle 190"/>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3" name="Rectangle 191"/>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4" name="Rectangle 192"/>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5" name="Rectangle 193"/>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86" name="Rectangle 194"/>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7" name="Line 195"/>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8" name="Line 196"/>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89" name="Line 197"/>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0" name="Line 198"/>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1" name="Line 199"/>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392" name="Group 200"/>
              <p:cNvGrpSpPr>
                <a:grpSpLocks/>
              </p:cNvGrpSpPr>
              <p:nvPr/>
            </p:nvGrpSpPr>
            <p:grpSpPr bwMode="auto">
              <a:xfrm>
                <a:off x="3168" y="2064"/>
                <a:ext cx="576" cy="576"/>
                <a:chOff x="2784" y="2496"/>
                <a:chExt cx="576" cy="576"/>
              </a:xfrm>
            </p:grpSpPr>
            <p:sp>
              <p:nvSpPr>
                <p:cNvPr id="8393" name="Rectangle 201"/>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4" name="Rectangle 202"/>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5" name="Rectangle 203"/>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6" name="Rectangle 204"/>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7" name="Rectangle 205"/>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8" name="Rectangle 206"/>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399" name="Rectangle 207"/>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00" name="Rectangle 208"/>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01" name="Rectangle 209"/>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2" name="Line 210"/>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3" name="Line 211"/>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4" name="Line 212"/>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5" name="Line 213"/>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06" name="Line 214"/>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07" name="Group 215"/>
              <p:cNvGrpSpPr>
                <a:grpSpLocks/>
              </p:cNvGrpSpPr>
              <p:nvPr/>
            </p:nvGrpSpPr>
            <p:grpSpPr bwMode="auto">
              <a:xfrm>
                <a:off x="2976" y="2256"/>
                <a:ext cx="576" cy="576"/>
                <a:chOff x="2784" y="2496"/>
                <a:chExt cx="576" cy="576"/>
              </a:xfrm>
            </p:grpSpPr>
            <p:sp>
              <p:nvSpPr>
                <p:cNvPr id="8408" name="Rectangle 216"/>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09" name="Rectangle 217"/>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0" name="Rectangle 218"/>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1" name="Rectangle 219"/>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2" name="Rectangle 220"/>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3" name="Rectangle 221"/>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4" name="Rectangle 222"/>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5" name="Rectangle 223"/>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16" name="Rectangle 224"/>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7" name="Line 225"/>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8" name="Line 226"/>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19" name="Line 227"/>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0" name="Line 228"/>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21" name="Line 229"/>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22" name="Group 230"/>
              <p:cNvGrpSpPr>
                <a:grpSpLocks/>
              </p:cNvGrpSpPr>
              <p:nvPr/>
            </p:nvGrpSpPr>
            <p:grpSpPr bwMode="auto">
              <a:xfrm>
                <a:off x="2016" y="2448"/>
                <a:ext cx="576" cy="576"/>
                <a:chOff x="2784" y="2496"/>
                <a:chExt cx="576" cy="576"/>
              </a:xfrm>
            </p:grpSpPr>
            <p:sp>
              <p:nvSpPr>
                <p:cNvPr id="8423" name="Rectangle 231"/>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4" name="Rectangle 232"/>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5" name="Rectangle 233"/>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6" name="Rectangle 234"/>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7" name="Rectangle 235"/>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8" name="Rectangle 236"/>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29" name="Rectangle 237"/>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30" name="Rectangle 238"/>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31" name="Rectangle 239"/>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2" name="Line 240"/>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3" name="Line 241"/>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4" name="Line 242"/>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5" name="Line 243"/>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36" name="Line 244"/>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37" name="Group 245"/>
              <p:cNvGrpSpPr>
                <a:grpSpLocks/>
              </p:cNvGrpSpPr>
              <p:nvPr/>
            </p:nvGrpSpPr>
            <p:grpSpPr bwMode="auto">
              <a:xfrm>
                <a:off x="2400" y="2448"/>
                <a:ext cx="576" cy="576"/>
                <a:chOff x="2784" y="2496"/>
                <a:chExt cx="576" cy="576"/>
              </a:xfrm>
            </p:grpSpPr>
            <p:sp>
              <p:nvSpPr>
                <p:cNvPr id="8438" name="Rectangle 246"/>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39" name="Rectangle 247"/>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0" name="Rectangle 248"/>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1" name="Rectangle 249"/>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2" name="Rectangle 250"/>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3" name="Rectangle 251"/>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4" name="Rectangle 252"/>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5" name="Rectangle 253"/>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46" name="Rectangle 254"/>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7" name="Line 255"/>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8" name="Line 256"/>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49" name="Line 257"/>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0" name="Line 258"/>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51" name="Line 259"/>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52" name="Group 260"/>
              <p:cNvGrpSpPr>
                <a:grpSpLocks/>
              </p:cNvGrpSpPr>
              <p:nvPr/>
            </p:nvGrpSpPr>
            <p:grpSpPr bwMode="auto">
              <a:xfrm>
                <a:off x="2784" y="2448"/>
                <a:ext cx="576" cy="576"/>
                <a:chOff x="2784" y="2496"/>
                <a:chExt cx="576" cy="576"/>
              </a:xfrm>
            </p:grpSpPr>
            <p:sp>
              <p:nvSpPr>
                <p:cNvPr id="8453" name="Rectangle 261"/>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4" name="Rectangle 262"/>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5" name="Rectangle 263"/>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6" name="Rectangle 264"/>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7" name="Rectangle 265"/>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8" name="Rectangle 266"/>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59" name="Rectangle 267"/>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60" name="Rectangle 268"/>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61" name="Rectangle 269"/>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2" name="Line 270"/>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3" name="Line 271"/>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4" name="Line 272"/>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5" name="Line 273"/>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66" name="Line 274"/>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8467" name="Group 275"/>
            <p:cNvGrpSpPr>
              <a:grpSpLocks/>
            </p:cNvGrpSpPr>
            <p:nvPr/>
          </p:nvGrpSpPr>
          <p:grpSpPr bwMode="auto">
            <a:xfrm>
              <a:off x="192" y="240"/>
              <a:ext cx="1728" cy="960"/>
              <a:chOff x="2016" y="2064"/>
              <a:chExt cx="1728" cy="960"/>
            </a:xfrm>
          </p:grpSpPr>
          <p:grpSp>
            <p:nvGrpSpPr>
              <p:cNvPr id="8468" name="Group 276"/>
              <p:cNvGrpSpPr>
                <a:grpSpLocks/>
              </p:cNvGrpSpPr>
              <p:nvPr/>
            </p:nvGrpSpPr>
            <p:grpSpPr bwMode="auto">
              <a:xfrm>
                <a:off x="2400" y="2064"/>
                <a:ext cx="576" cy="576"/>
                <a:chOff x="2784" y="2496"/>
                <a:chExt cx="576" cy="576"/>
              </a:xfrm>
            </p:grpSpPr>
            <p:sp>
              <p:nvSpPr>
                <p:cNvPr id="8469" name="Rectangle 27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0" name="Rectangle 27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1" name="Rectangle 27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2" name="Rectangle 28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3" name="Rectangle 28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4" name="Rectangle 28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5" name="Rectangle 28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6" name="Rectangle 28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77" name="Rectangle 28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 name="Line 28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 name="Line 28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0" name="Line 28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1" name="Line 28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82" name="Line 29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83" name="Group 291"/>
              <p:cNvGrpSpPr>
                <a:grpSpLocks/>
              </p:cNvGrpSpPr>
              <p:nvPr/>
            </p:nvGrpSpPr>
            <p:grpSpPr bwMode="auto">
              <a:xfrm>
                <a:off x="2784" y="2064"/>
                <a:ext cx="576" cy="576"/>
                <a:chOff x="2784" y="2496"/>
                <a:chExt cx="576" cy="576"/>
              </a:xfrm>
            </p:grpSpPr>
            <p:sp>
              <p:nvSpPr>
                <p:cNvPr id="8484" name="Rectangle 29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85" name="Rectangle 29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86" name="Rectangle 29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87" name="Rectangle 29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88" name="Rectangle 29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89" name="Rectangle 29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90" name="Rectangle 29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91" name="Rectangle 29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492" name="Rectangle 30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3" name="Line 30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4" name="Line 30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5" name="Line 30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6" name="Line 30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7" name="Line 30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498" name="Group 306"/>
              <p:cNvGrpSpPr>
                <a:grpSpLocks/>
              </p:cNvGrpSpPr>
              <p:nvPr/>
            </p:nvGrpSpPr>
            <p:grpSpPr bwMode="auto">
              <a:xfrm>
                <a:off x="2208" y="2256"/>
                <a:ext cx="576" cy="576"/>
                <a:chOff x="2784" y="2496"/>
                <a:chExt cx="576" cy="576"/>
              </a:xfrm>
            </p:grpSpPr>
            <p:sp>
              <p:nvSpPr>
                <p:cNvPr id="8499" name="Rectangle 30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0" name="Rectangle 30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1" name="Rectangle 30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2" name="Rectangle 31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3" name="Rectangle 31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4" name="Rectangle 31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5" name="Rectangle 31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6" name="Rectangle 31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07" name="Rectangle 31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8" name="Line 31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9" name="Line 31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0" name="Line 31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1" name="Line 31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12" name="Line 32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13" name="Group 321"/>
              <p:cNvGrpSpPr>
                <a:grpSpLocks/>
              </p:cNvGrpSpPr>
              <p:nvPr/>
            </p:nvGrpSpPr>
            <p:grpSpPr bwMode="auto">
              <a:xfrm>
                <a:off x="2592" y="2256"/>
                <a:ext cx="576" cy="576"/>
                <a:chOff x="2784" y="2496"/>
                <a:chExt cx="576" cy="576"/>
              </a:xfrm>
            </p:grpSpPr>
            <p:sp>
              <p:nvSpPr>
                <p:cNvPr id="8514" name="Rectangle 32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15" name="Rectangle 32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16" name="Rectangle 32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17" name="Rectangle 32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18" name="Rectangle 32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19" name="Rectangle 32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20" name="Rectangle 32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21" name="Rectangle 32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22" name="Rectangle 33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3" name="Line 33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4" name="Line 33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5" name="Line 33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6" name="Line 33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27" name="Line 33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28" name="Group 336"/>
              <p:cNvGrpSpPr>
                <a:grpSpLocks/>
              </p:cNvGrpSpPr>
              <p:nvPr/>
            </p:nvGrpSpPr>
            <p:grpSpPr bwMode="auto">
              <a:xfrm>
                <a:off x="3168" y="2064"/>
                <a:ext cx="576" cy="576"/>
                <a:chOff x="2784" y="2496"/>
                <a:chExt cx="576" cy="576"/>
              </a:xfrm>
            </p:grpSpPr>
            <p:sp>
              <p:nvSpPr>
                <p:cNvPr id="8529" name="Rectangle 33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0" name="Rectangle 33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1" name="Rectangle 33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2" name="Rectangle 34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3" name="Rectangle 34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4" name="Rectangle 34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5" name="Rectangle 34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6" name="Rectangle 34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37" name="Rectangle 34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8" name="Line 34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39" name="Line 34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0" name="Line 34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1" name="Line 34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42" name="Line 35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43" name="Group 351"/>
              <p:cNvGrpSpPr>
                <a:grpSpLocks/>
              </p:cNvGrpSpPr>
              <p:nvPr/>
            </p:nvGrpSpPr>
            <p:grpSpPr bwMode="auto">
              <a:xfrm>
                <a:off x="2976" y="2256"/>
                <a:ext cx="576" cy="576"/>
                <a:chOff x="2784" y="2496"/>
                <a:chExt cx="576" cy="576"/>
              </a:xfrm>
            </p:grpSpPr>
            <p:sp>
              <p:nvSpPr>
                <p:cNvPr id="8544" name="Rectangle 35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45" name="Rectangle 35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46" name="Rectangle 35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47" name="Rectangle 35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48" name="Rectangle 35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49" name="Rectangle 35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50" name="Rectangle 35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51" name="Rectangle 35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52" name="Rectangle 36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3" name="Line 36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4" name="Line 36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5" name="Line 36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6" name="Line 36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57" name="Line 36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58" name="Group 366"/>
              <p:cNvGrpSpPr>
                <a:grpSpLocks/>
              </p:cNvGrpSpPr>
              <p:nvPr/>
            </p:nvGrpSpPr>
            <p:grpSpPr bwMode="auto">
              <a:xfrm>
                <a:off x="2016" y="2448"/>
                <a:ext cx="576" cy="576"/>
                <a:chOff x="2784" y="2496"/>
                <a:chExt cx="576" cy="576"/>
              </a:xfrm>
            </p:grpSpPr>
            <p:sp>
              <p:nvSpPr>
                <p:cNvPr id="8559" name="Rectangle 36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0" name="Rectangle 36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1" name="Rectangle 36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2" name="Rectangle 37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3" name="Rectangle 37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4" name="Rectangle 37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5" name="Rectangle 37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6" name="Rectangle 37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67" name="Rectangle 37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8" name="Line 37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69" name="Line 37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0" name="Line 37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1" name="Line 37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72" name="Line 38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73" name="Group 381"/>
              <p:cNvGrpSpPr>
                <a:grpSpLocks/>
              </p:cNvGrpSpPr>
              <p:nvPr/>
            </p:nvGrpSpPr>
            <p:grpSpPr bwMode="auto">
              <a:xfrm>
                <a:off x="2400" y="2448"/>
                <a:ext cx="576" cy="576"/>
                <a:chOff x="2784" y="2496"/>
                <a:chExt cx="576" cy="576"/>
              </a:xfrm>
            </p:grpSpPr>
            <p:sp>
              <p:nvSpPr>
                <p:cNvPr id="8574" name="Rectangle 38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75" name="Rectangle 38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76" name="Rectangle 38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77" name="Rectangle 38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78" name="Rectangle 38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79" name="Rectangle 38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80" name="Rectangle 38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81" name="Rectangle 38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82" name="Rectangle 39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3" name="Line 39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4" name="Line 39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5" name="Line 39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6" name="Line 39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7" name="Line 39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588" name="Group 396"/>
              <p:cNvGrpSpPr>
                <a:grpSpLocks/>
              </p:cNvGrpSpPr>
              <p:nvPr/>
            </p:nvGrpSpPr>
            <p:grpSpPr bwMode="auto">
              <a:xfrm>
                <a:off x="2784" y="2448"/>
                <a:ext cx="576" cy="576"/>
                <a:chOff x="2784" y="2496"/>
                <a:chExt cx="576" cy="576"/>
              </a:xfrm>
            </p:grpSpPr>
            <p:sp>
              <p:nvSpPr>
                <p:cNvPr id="8589" name="Rectangle 39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0" name="Rectangle 39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1" name="Rectangle 39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2" name="Rectangle 40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3" name="Rectangle 40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4" name="Rectangle 40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5" name="Rectangle 40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6" name="Rectangle 40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8597" name="Rectangle 40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8" name="Line 40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99" name="Line 40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0" name="Line 40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 name="Line 40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 name="Line 41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8603" name="Rectangle 411"/>
            <p:cNvSpPr>
              <a:spLocks noChangeArrowheads="1"/>
            </p:cNvSpPr>
            <p:nvPr/>
          </p:nvSpPr>
          <p:spPr bwMode="auto">
            <a:xfrm>
              <a:off x="192" y="816"/>
              <a:ext cx="1152" cy="1104"/>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 name="Line 412"/>
            <p:cNvSpPr>
              <a:spLocks noChangeShapeType="1"/>
            </p:cNvSpPr>
            <p:nvPr/>
          </p:nvSpPr>
          <p:spPr bwMode="auto">
            <a:xfrm flipV="1">
              <a:off x="192" y="240"/>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5" name="Line 413"/>
            <p:cNvSpPr>
              <a:spLocks noChangeShapeType="1"/>
            </p:cNvSpPr>
            <p:nvPr/>
          </p:nvSpPr>
          <p:spPr bwMode="auto">
            <a:xfrm flipV="1">
              <a:off x="1344" y="240"/>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6" name="Line 414"/>
            <p:cNvSpPr>
              <a:spLocks noChangeShapeType="1"/>
            </p:cNvSpPr>
            <p:nvPr/>
          </p:nvSpPr>
          <p:spPr bwMode="auto">
            <a:xfrm flipV="1">
              <a:off x="1344" y="1344"/>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7" name="Text Box 415"/>
            <p:cNvSpPr txBox="1">
              <a:spLocks noChangeArrowheads="1"/>
            </p:cNvSpPr>
            <p:nvPr/>
          </p:nvSpPr>
          <p:spPr bwMode="auto">
            <a:xfrm>
              <a:off x="1632" y="158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8608" name="Text Box 416"/>
            <p:cNvSpPr txBox="1">
              <a:spLocks noChangeArrowheads="1"/>
            </p:cNvSpPr>
            <p:nvPr/>
          </p:nvSpPr>
          <p:spPr bwMode="auto">
            <a:xfrm>
              <a:off x="1920" y="67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8609" name="Text Box 417"/>
            <p:cNvSpPr txBox="1">
              <a:spLocks noChangeArrowheads="1"/>
            </p:cNvSpPr>
            <p:nvPr/>
          </p:nvSpPr>
          <p:spPr bwMode="auto">
            <a:xfrm>
              <a:off x="432" y="1968"/>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grpSp>
      <p:sp>
        <p:nvSpPr>
          <p:cNvPr id="8611" name="Text Box 419"/>
          <p:cNvSpPr txBox="1">
            <a:spLocks noChangeArrowheads="1"/>
          </p:cNvSpPr>
          <p:nvPr/>
        </p:nvSpPr>
        <p:spPr bwMode="auto">
          <a:xfrm>
            <a:off x="32766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a:t>h</a:t>
            </a:r>
          </a:p>
        </p:txBody>
      </p:sp>
      <p:sp>
        <p:nvSpPr>
          <p:cNvPr id="8612" name="Text Box 420"/>
          <p:cNvSpPr txBox="1">
            <a:spLocks noChangeArrowheads="1"/>
          </p:cNvSpPr>
          <p:nvPr/>
        </p:nvSpPr>
        <p:spPr bwMode="auto">
          <a:xfrm>
            <a:off x="2895600" y="2895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w</a:t>
            </a:r>
          </a:p>
        </p:txBody>
      </p:sp>
      <p:sp>
        <p:nvSpPr>
          <p:cNvPr id="8613" name="Text Box 421"/>
          <p:cNvSpPr txBox="1">
            <a:spLocks noChangeArrowheads="1"/>
          </p:cNvSpPr>
          <p:nvPr/>
        </p:nvSpPr>
        <p:spPr bwMode="auto">
          <a:xfrm>
            <a:off x="1066800" y="3505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l</a:t>
            </a:r>
          </a:p>
        </p:txBody>
      </p:sp>
      <p:sp>
        <p:nvSpPr>
          <p:cNvPr id="8614" name="Text Box 422"/>
          <p:cNvSpPr txBox="1">
            <a:spLocks noChangeArrowheads="1"/>
          </p:cNvSpPr>
          <p:nvPr/>
        </p:nvSpPr>
        <p:spPr bwMode="auto">
          <a:xfrm>
            <a:off x="3962400" y="3581400"/>
            <a:ext cx="4572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chemeClr val="tx2"/>
                </a:solidFill>
              </a:rPr>
              <a:t>V = lwh</a:t>
            </a:r>
          </a:p>
          <a:p>
            <a:pPr algn="ctr">
              <a:spcBef>
                <a:spcPct val="50000"/>
              </a:spcBef>
            </a:pPr>
            <a:r>
              <a:rPr lang="en-US" sz="2800" b="1" i="1">
                <a:solidFill>
                  <a:schemeClr val="tx2"/>
                </a:solidFill>
              </a:rPr>
              <a:t>V = (3)(3)(3)</a:t>
            </a:r>
          </a:p>
          <a:p>
            <a:pPr algn="ctr">
              <a:spcBef>
                <a:spcPct val="50000"/>
              </a:spcBef>
            </a:pPr>
            <a:r>
              <a:rPr lang="en-US" sz="2800" b="1" i="1">
                <a:solidFill>
                  <a:schemeClr val="tx2"/>
                </a:solidFill>
              </a:rPr>
              <a:t>V = 27 cubic units</a:t>
            </a:r>
          </a:p>
        </p:txBody>
      </p:sp>
      <p:sp>
        <p:nvSpPr>
          <p:cNvPr id="8617" name="Text Box 425"/>
          <p:cNvSpPr txBox="1">
            <a:spLocks noChangeArrowheads="1"/>
          </p:cNvSpPr>
          <p:nvPr/>
        </p:nvSpPr>
        <p:spPr bwMode="auto">
          <a:xfrm>
            <a:off x="914400" y="57150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This formula works very well for </a:t>
            </a:r>
            <a:r>
              <a:rPr lang="en-US" b="1" i="1">
                <a:solidFill>
                  <a:schemeClr val="tx2"/>
                </a:solidFill>
              </a:rPr>
              <a:t>rectangular</a:t>
            </a:r>
            <a:r>
              <a:rPr lang="en-US">
                <a:solidFill>
                  <a:schemeClr val="tx2"/>
                </a:solidFill>
              </a:rPr>
              <a:t> prisms</a:t>
            </a:r>
          </a:p>
        </p:txBody>
      </p:sp>
    </p:spTree>
    <p:extLst>
      <p:ext uri="{BB962C8B-B14F-4D97-AF65-F5344CB8AC3E}">
        <p14:creationId xmlns:p14="http://schemas.microsoft.com/office/powerpoint/2010/main" val="310517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616"/>
                                        </p:tgtEl>
                                        <p:attrNameLst>
                                          <p:attrName>style.visibility</p:attrName>
                                        </p:attrNameLst>
                                      </p:cBhvr>
                                      <p:to>
                                        <p:strVal val="visible"/>
                                      </p:to>
                                    </p:set>
                                    <p:animEffect transition="in" filter="box(in)">
                                      <p:cBhvr>
                                        <p:cTn id="7" dur="500"/>
                                        <p:tgtEl>
                                          <p:spTgt spid="86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10"/>
                                        </p:tgtEl>
                                        <p:attrNameLst>
                                          <p:attrName>style.visibility</p:attrName>
                                        </p:attrNameLst>
                                      </p:cBhvr>
                                      <p:to>
                                        <p:strVal val="visible"/>
                                      </p:to>
                                    </p:set>
                                    <p:animEffect transition="in" filter="blinds(horizontal)">
                                      <p:cBhvr>
                                        <p:cTn id="12" dur="500"/>
                                        <p:tgtEl>
                                          <p:spTgt spid="86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613"/>
                                        </p:tgtEl>
                                        <p:attrNameLst>
                                          <p:attrName>style.visibility</p:attrName>
                                        </p:attrNameLst>
                                      </p:cBhvr>
                                      <p:to>
                                        <p:strVal val="visible"/>
                                      </p:to>
                                    </p:set>
                                    <p:anim calcmode="lin" valueType="num">
                                      <p:cBhvr additive="base">
                                        <p:cTn id="17" dur="500" fill="hold"/>
                                        <p:tgtEl>
                                          <p:spTgt spid="8613"/>
                                        </p:tgtEl>
                                        <p:attrNameLst>
                                          <p:attrName>ppt_x</p:attrName>
                                        </p:attrNameLst>
                                      </p:cBhvr>
                                      <p:tavLst>
                                        <p:tav tm="0">
                                          <p:val>
                                            <p:strVal val="#ppt_x"/>
                                          </p:val>
                                        </p:tav>
                                        <p:tav tm="100000">
                                          <p:val>
                                            <p:strVal val="#ppt_x"/>
                                          </p:val>
                                        </p:tav>
                                      </p:tavLst>
                                    </p:anim>
                                    <p:anim calcmode="lin" valueType="num">
                                      <p:cBhvr additive="base">
                                        <p:cTn id="18" dur="500" fill="hold"/>
                                        <p:tgtEl>
                                          <p:spTgt spid="861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8612"/>
                                        </p:tgtEl>
                                        <p:attrNameLst>
                                          <p:attrName>style.visibility</p:attrName>
                                        </p:attrNameLst>
                                      </p:cBhvr>
                                      <p:to>
                                        <p:strVal val="visible"/>
                                      </p:to>
                                    </p:set>
                                    <p:anim calcmode="lin" valueType="num">
                                      <p:cBhvr additive="base">
                                        <p:cTn id="23" dur="500" fill="hold"/>
                                        <p:tgtEl>
                                          <p:spTgt spid="8612"/>
                                        </p:tgtEl>
                                        <p:attrNameLst>
                                          <p:attrName>ppt_x</p:attrName>
                                        </p:attrNameLst>
                                      </p:cBhvr>
                                      <p:tavLst>
                                        <p:tav tm="0">
                                          <p:val>
                                            <p:strVal val="1+#ppt_w/2"/>
                                          </p:val>
                                        </p:tav>
                                        <p:tav tm="100000">
                                          <p:val>
                                            <p:strVal val="#ppt_x"/>
                                          </p:val>
                                        </p:tav>
                                      </p:tavLst>
                                    </p:anim>
                                    <p:anim calcmode="lin" valueType="num">
                                      <p:cBhvr additive="base">
                                        <p:cTn id="24" dur="500" fill="hold"/>
                                        <p:tgtEl>
                                          <p:spTgt spid="861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611"/>
                                        </p:tgtEl>
                                        <p:attrNameLst>
                                          <p:attrName>style.visibility</p:attrName>
                                        </p:attrNameLst>
                                      </p:cBhvr>
                                      <p:to>
                                        <p:strVal val="visible"/>
                                      </p:to>
                                    </p:set>
                                    <p:anim calcmode="lin" valueType="num">
                                      <p:cBhvr additive="base">
                                        <p:cTn id="29" dur="500" fill="hold"/>
                                        <p:tgtEl>
                                          <p:spTgt spid="8611"/>
                                        </p:tgtEl>
                                        <p:attrNameLst>
                                          <p:attrName>ppt_x</p:attrName>
                                        </p:attrNameLst>
                                      </p:cBhvr>
                                      <p:tavLst>
                                        <p:tav tm="0">
                                          <p:val>
                                            <p:strVal val="1+#ppt_w/2"/>
                                          </p:val>
                                        </p:tav>
                                        <p:tav tm="100000">
                                          <p:val>
                                            <p:strVal val="#ppt_x"/>
                                          </p:val>
                                        </p:tav>
                                      </p:tavLst>
                                    </p:anim>
                                    <p:anim calcmode="lin" valueType="num">
                                      <p:cBhvr additive="base">
                                        <p:cTn id="30" dur="500" fill="hold"/>
                                        <p:tgtEl>
                                          <p:spTgt spid="86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iterate type="wd">
                                    <p:tmPct val="100000"/>
                                  </p:iterate>
                                  <p:childTnLst>
                                    <p:set>
                                      <p:cBhvr>
                                        <p:cTn id="34" dur="1" fill="hold">
                                          <p:stCondLst>
                                            <p:cond delay="0"/>
                                          </p:stCondLst>
                                        </p:cTn>
                                        <p:tgtEl>
                                          <p:spTgt spid="8614"/>
                                        </p:tgtEl>
                                        <p:attrNameLst>
                                          <p:attrName>style.visibility</p:attrName>
                                        </p:attrNameLst>
                                      </p:cBhvr>
                                      <p:to>
                                        <p:strVal val="visible"/>
                                      </p:to>
                                    </p:set>
                                    <p:animEffect transition="in" filter="checkerboard(across)">
                                      <p:cBhvr>
                                        <p:cTn id="35" dur="300"/>
                                        <p:tgtEl>
                                          <p:spTgt spid="86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617"/>
                                        </p:tgtEl>
                                        <p:attrNameLst>
                                          <p:attrName>style.visibility</p:attrName>
                                        </p:attrNameLst>
                                      </p:cBhvr>
                                      <p:to>
                                        <p:strVal val="visible"/>
                                      </p:to>
                                    </p:set>
                                    <p:anim calcmode="lin" valueType="num">
                                      <p:cBhvr additive="base">
                                        <p:cTn id="40" dur="500" fill="hold"/>
                                        <p:tgtEl>
                                          <p:spTgt spid="8617"/>
                                        </p:tgtEl>
                                        <p:attrNameLst>
                                          <p:attrName>ppt_x</p:attrName>
                                        </p:attrNameLst>
                                      </p:cBhvr>
                                      <p:tavLst>
                                        <p:tav tm="0">
                                          <p:val>
                                            <p:strVal val="#ppt_x"/>
                                          </p:val>
                                        </p:tav>
                                        <p:tav tm="100000">
                                          <p:val>
                                            <p:strVal val="#ppt_x"/>
                                          </p:val>
                                        </p:tav>
                                      </p:tavLst>
                                    </p:anim>
                                    <p:anim calcmode="lin" valueType="num">
                                      <p:cBhvr additive="base">
                                        <p:cTn id="41" dur="500" fill="hold"/>
                                        <p:tgtEl>
                                          <p:spTgt spid="86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0" grpId="0" autoUpdateAnimBg="0"/>
      <p:bldP spid="8611" grpId="0" autoUpdateAnimBg="0"/>
      <p:bldP spid="8612" grpId="0" autoUpdateAnimBg="0"/>
      <p:bldP spid="8613" grpId="0" autoUpdateAnimBg="0"/>
      <p:bldP spid="8614" grpId="0" autoUpdateAnimBg="0"/>
      <p:bldP spid="861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pic>
        <p:nvPicPr>
          <p:cNvPr id="7" name="Picture 1" descr="http://animals.phillipmartin.info/puppi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572000"/>
            <a:ext cx="239091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http://animals.phillipmartin.info/puppy2.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23543" y="4114800"/>
            <a:ext cx="1676400" cy="1417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ttp://animals.phillipmartin.info/puppy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58000" y="4708071"/>
            <a:ext cx="1613017"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838200"/>
            <a:ext cx="7162800" cy="2585323"/>
          </a:xfrm>
          <a:prstGeom prst="rect">
            <a:avLst/>
          </a:prstGeom>
          <a:noFill/>
        </p:spPr>
        <p:txBody>
          <a:bodyPr wrap="square" rtlCol="0">
            <a:spAutoFit/>
          </a:bodyPr>
          <a:lstStyle/>
          <a:p>
            <a:r>
              <a:rPr lang="en-US" dirty="0" smtClean="0"/>
              <a:t>Your new puppies keep leaving the yard. You must build a fence to keep them at home. You have 12 sections of fencing. How can you arrange the fencing so that your puppies have plenty of room to roam? </a:t>
            </a:r>
          </a:p>
          <a:p>
            <a:endParaRPr lang="en-US" dirty="0"/>
          </a:p>
          <a:p>
            <a:endParaRPr lang="en-US" dirty="0" smtClean="0"/>
          </a:p>
          <a:p>
            <a:r>
              <a:rPr lang="en-US" dirty="0" smtClean="0"/>
              <a:t>Use the stick pretzels to </a:t>
            </a:r>
            <a:br>
              <a:rPr lang="en-US" dirty="0" smtClean="0"/>
            </a:br>
            <a:r>
              <a:rPr lang="en-US" dirty="0" smtClean="0"/>
              <a:t>represent each section</a:t>
            </a:r>
            <a:br>
              <a:rPr lang="en-US" dirty="0" smtClean="0"/>
            </a:br>
            <a:r>
              <a:rPr lang="en-US" dirty="0" smtClean="0"/>
              <a:t>of fencing. </a:t>
            </a:r>
            <a:endParaRPr lang="en-US" dirty="0"/>
          </a:p>
        </p:txBody>
      </p:sp>
      <p:pic>
        <p:nvPicPr>
          <p:cNvPr id="23556" name="Picture 4" descr="http://thumbs.ifood.tv/files/images/food/pretzel-stick-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09800"/>
            <a:ext cx="2235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40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038600" y="381000"/>
            <a:ext cx="48006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solidFill>
                  <a:schemeClr val="tx2"/>
                </a:solidFill>
              </a:rPr>
              <a:t>Another way to find the volume of the prism is to use the formula   </a:t>
            </a:r>
          </a:p>
          <a:p>
            <a:pPr algn="ctr">
              <a:spcBef>
                <a:spcPct val="50000"/>
              </a:spcBef>
            </a:pPr>
            <a:r>
              <a:rPr lang="en-US" sz="2800" b="1" i="1">
                <a:solidFill>
                  <a:schemeClr val="tx2"/>
                </a:solidFill>
              </a:rPr>
              <a:t>V = Bh</a:t>
            </a:r>
            <a:endParaRPr lang="en-US" sz="2800">
              <a:solidFill>
                <a:schemeClr val="tx2"/>
              </a:solidFill>
            </a:endParaRPr>
          </a:p>
          <a:p>
            <a:pPr>
              <a:spcBef>
                <a:spcPct val="50000"/>
              </a:spcBef>
            </a:pPr>
            <a:r>
              <a:rPr lang="en-US" sz="2800">
                <a:solidFill>
                  <a:schemeClr val="tx2"/>
                </a:solidFill>
              </a:rPr>
              <a:t>where </a:t>
            </a:r>
            <a:r>
              <a:rPr lang="en-US" sz="2800" b="1" i="1">
                <a:solidFill>
                  <a:schemeClr val="tx2"/>
                </a:solidFill>
              </a:rPr>
              <a:t>V</a:t>
            </a:r>
            <a:r>
              <a:rPr lang="en-US" sz="2800">
                <a:solidFill>
                  <a:schemeClr val="tx2"/>
                </a:solidFill>
              </a:rPr>
              <a:t> is volume, </a:t>
            </a:r>
            <a:r>
              <a:rPr lang="en-US" sz="2800" b="1" i="1">
                <a:solidFill>
                  <a:schemeClr val="tx2"/>
                </a:solidFill>
              </a:rPr>
              <a:t>B </a:t>
            </a:r>
            <a:r>
              <a:rPr lang="en-US" sz="2800">
                <a:solidFill>
                  <a:schemeClr val="tx2"/>
                </a:solidFill>
              </a:rPr>
              <a:t>is the base area, and </a:t>
            </a:r>
            <a:r>
              <a:rPr lang="en-US" sz="2800" b="1" i="1">
                <a:solidFill>
                  <a:schemeClr val="tx2"/>
                </a:solidFill>
              </a:rPr>
              <a:t>h</a:t>
            </a:r>
            <a:r>
              <a:rPr lang="en-US" sz="2800">
                <a:solidFill>
                  <a:schemeClr val="tx2"/>
                </a:solidFill>
              </a:rPr>
              <a:t> is height </a:t>
            </a:r>
          </a:p>
        </p:txBody>
      </p:sp>
      <p:grpSp>
        <p:nvGrpSpPr>
          <p:cNvPr id="11267" name="Group 3"/>
          <p:cNvGrpSpPr>
            <a:grpSpLocks/>
          </p:cNvGrpSpPr>
          <p:nvPr/>
        </p:nvGrpSpPr>
        <p:grpSpPr bwMode="auto">
          <a:xfrm>
            <a:off x="304800" y="381000"/>
            <a:ext cx="3733800" cy="3200400"/>
            <a:chOff x="192" y="240"/>
            <a:chExt cx="2352" cy="2016"/>
          </a:xfrm>
        </p:grpSpPr>
        <p:sp>
          <p:nvSpPr>
            <p:cNvPr id="11268" name="Line 4"/>
            <p:cNvSpPr>
              <a:spLocks noChangeShapeType="1"/>
            </p:cNvSpPr>
            <p:nvPr/>
          </p:nvSpPr>
          <p:spPr bwMode="auto">
            <a:xfrm flipV="1">
              <a:off x="192" y="1344"/>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5"/>
            <p:cNvSpPr>
              <a:spLocks noChangeArrowheads="1"/>
            </p:cNvSpPr>
            <p:nvPr/>
          </p:nvSpPr>
          <p:spPr bwMode="auto">
            <a:xfrm>
              <a:off x="768" y="240"/>
              <a:ext cx="1152" cy="1104"/>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0" name="Group 6"/>
            <p:cNvGrpSpPr>
              <a:grpSpLocks/>
            </p:cNvGrpSpPr>
            <p:nvPr/>
          </p:nvGrpSpPr>
          <p:grpSpPr bwMode="auto">
            <a:xfrm>
              <a:off x="576" y="960"/>
              <a:ext cx="576" cy="576"/>
              <a:chOff x="2784" y="2496"/>
              <a:chExt cx="576" cy="576"/>
            </a:xfrm>
          </p:grpSpPr>
          <p:sp>
            <p:nvSpPr>
              <p:cNvPr id="11271" name="Rectangle 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2" name="Rectangle 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3" name="Rectangle 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4" name="Rectangle 1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5" name="Rectangle 1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6" name="Rectangle 1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7" name="Rectangle 1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8" name="Rectangle 1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79" name="Rectangle 1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Line 1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Line 1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Line 1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Line 1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Line 2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285" name="Group 21"/>
            <p:cNvGrpSpPr>
              <a:grpSpLocks/>
            </p:cNvGrpSpPr>
            <p:nvPr/>
          </p:nvGrpSpPr>
          <p:grpSpPr bwMode="auto">
            <a:xfrm>
              <a:off x="960" y="960"/>
              <a:ext cx="576" cy="576"/>
              <a:chOff x="2784" y="2496"/>
              <a:chExt cx="576" cy="576"/>
            </a:xfrm>
          </p:grpSpPr>
          <p:sp>
            <p:nvSpPr>
              <p:cNvPr id="11286" name="Rectangle 2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87" name="Rectangle 2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88" name="Rectangle 2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89" name="Rectangle 2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90" name="Rectangle 2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91" name="Rectangle 2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92" name="Rectangle 2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93" name="Rectangle 2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294" name="Rectangle 3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5" name="Line 3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6" name="Line 3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7" name="Line 3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8" name="Line 3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9" name="Line 3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00" name="Group 36"/>
            <p:cNvGrpSpPr>
              <a:grpSpLocks/>
            </p:cNvGrpSpPr>
            <p:nvPr/>
          </p:nvGrpSpPr>
          <p:grpSpPr bwMode="auto">
            <a:xfrm>
              <a:off x="384" y="1152"/>
              <a:ext cx="576" cy="576"/>
              <a:chOff x="2784" y="2496"/>
              <a:chExt cx="576" cy="576"/>
            </a:xfrm>
          </p:grpSpPr>
          <p:sp>
            <p:nvSpPr>
              <p:cNvPr id="11301" name="Rectangle 3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2" name="Rectangle 3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3" name="Rectangle 3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4" name="Rectangle 4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5" name="Rectangle 4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6" name="Rectangle 4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7" name="Rectangle 4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8" name="Rectangle 4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09" name="Rectangle 4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0" name="Line 4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1" name="Line 4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2" name="Line 4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3" name="Line 4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4" name="Line 5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15" name="Group 51"/>
            <p:cNvGrpSpPr>
              <a:grpSpLocks/>
            </p:cNvGrpSpPr>
            <p:nvPr/>
          </p:nvGrpSpPr>
          <p:grpSpPr bwMode="auto">
            <a:xfrm>
              <a:off x="768" y="1152"/>
              <a:ext cx="576" cy="576"/>
              <a:chOff x="2784" y="2496"/>
              <a:chExt cx="576" cy="576"/>
            </a:xfrm>
          </p:grpSpPr>
          <p:sp>
            <p:nvSpPr>
              <p:cNvPr id="11316" name="Rectangle 5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17" name="Rectangle 5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18" name="Rectangle 5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19" name="Rectangle 5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20" name="Rectangle 5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21" name="Rectangle 5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22" name="Rectangle 5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23" name="Rectangle 5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24" name="Rectangle 6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5" name="Line 6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6" name="Line 6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7" name="Line 6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8" name="Line 6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9" name="Line 6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30" name="Group 66"/>
            <p:cNvGrpSpPr>
              <a:grpSpLocks/>
            </p:cNvGrpSpPr>
            <p:nvPr/>
          </p:nvGrpSpPr>
          <p:grpSpPr bwMode="auto">
            <a:xfrm>
              <a:off x="1344" y="960"/>
              <a:ext cx="576" cy="576"/>
              <a:chOff x="2784" y="2496"/>
              <a:chExt cx="576" cy="576"/>
            </a:xfrm>
          </p:grpSpPr>
          <p:sp>
            <p:nvSpPr>
              <p:cNvPr id="11331" name="Rectangle 6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2" name="Rectangle 6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3" name="Rectangle 6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4" name="Rectangle 7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5" name="Rectangle 7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6" name="Rectangle 7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7" name="Rectangle 7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8" name="Rectangle 7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39" name="Rectangle 7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0" name="Line 7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1" name="Line 7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2" name="Line 7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3" name="Line 7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4" name="Line 8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45" name="Group 81"/>
            <p:cNvGrpSpPr>
              <a:grpSpLocks/>
            </p:cNvGrpSpPr>
            <p:nvPr/>
          </p:nvGrpSpPr>
          <p:grpSpPr bwMode="auto">
            <a:xfrm>
              <a:off x="1152" y="1152"/>
              <a:ext cx="576" cy="576"/>
              <a:chOff x="2784" y="2496"/>
              <a:chExt cx="576" cy="576"/>
            </a:xfrm>
          </p:grpSpPr>
          <p:sp>
            <p:nvSpPr>
              <p:cNvPr id="11346" name="Rectangle 8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47" name="Rectangle 8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48" name="Rectangle 8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49" name="Rectangle 8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50" name="Rectangle 8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51" name="Rectangle 8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52" name="Rectangle 8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53" name="Rectangle 8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54" name="Rectangle 9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5" name="Line 9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6" name="Line 9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7" name="Line 9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8" name="Line 9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9" name="Line 9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60" name="Group 96"/>
            <p:cNvGrpSpPr>
              <a:grpSpLocks/>
            </p:cNvGrpSpPr>
            <p:nvPr/>
          </p:nvGrpSpPr>
          <p:grpSpPr bwMode="auto">
            <a:xfrm>
              <a:off x="192" y="1344"/>
              <a:ext cx="576" cy="576"/>
              <a:chOff x="2784" y="2496"/>
              <a:chExt cx="576" cy="576"/>
            </a:xfrm>
          </p:grpSpPr>
          <p:sp>
            <p:nvSpPr>
              <p:cNvPr id="11361" name="Rectangle 9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2" name="Rectangle 9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3" name="Rectangle 9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4" name="Rectangle 10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5" name="Rectangle 10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6" name="Rectangle 10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7" name="Rectangle 10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8" name="Rectangle 10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69" name="Rectangle 10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0" name="Line 10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1" name="Line 10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2" name="Line 10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3" name="Line 10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4" name="Line 11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75" name="Group 111"/>
            <p:cNvGrpSpPr>
              <a:grpSpLocks/>
            </p:cNvGrpSpPr>
            <p:nvPr/>
          </p:nvGrpSpPr>
          <p:grpSpPr bwMode="auto">
            <a:xfrm>
              <a:off x="576" y="1344"/>
              <a:ext cx="576" cy="576"/>
              <a:chOff x="2784" y="2496"/>
              <a:chExt cx="576" cy="576"/>
            </a:xfrm>
          </p:grpSpPr>
          <p:sp>
            <p:nvSpPr>
              <p:cNvPr id="11376" name="Rectangle 112"/>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77" name="Rectangle 113"/>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78" name="Rectangle 114"/>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79" name="Rectangle 115"/>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80" name="Rectangle 116"/>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81" name="Rectangle 117"/>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82" name="Rectangle 118"/>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83" name="Rectangle 119"/>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84" name="Rectangle 120"/>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5" name="Line 121"/>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6" name="Line 122"/>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7" name="Line 123"/>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8" name="Line 124"/>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9" name="Line 125"/>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390" name="Group 126"/>
            <p:cNvGrpSpPr>
              <a:grpSpLocks/>
            </p:cNvGrpSpPr>
            <p:nvPr/>
          </p:nvGrpSpPr>
          <p:grpSpPr bwMode="auto">
            <a:xfrm>
              <a:off x="960" y="1344"/>
              <a:ext cx="576" cy="576"/>
              <a:chOff x="2784" y="2496"/>
              <a:chExt cx="576" cy="576"/>
            </a:xfrm>
          </p:grpSpPr>
          <p:sp>
            <p:nvSpPr>
              <p:cNvPr id="11391" name="Rectangle 127"/>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2" name="Rectangle 128"/>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3" name="Rectangle 129"/>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4" name="Rectangle 130"/>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5" name="Rectangle 131"/>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6" name="Rectangle 132"/>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7" name="Rectangle 133"/>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8" name="Rectangle 134"/>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399" name="Rectangle 135"/>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0" name="Line 136"/>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1" name="Line 137"/>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2" name="Line 138"/>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3" name="Line 139"/>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4" name="Line 140"/>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05" name="Group 141"/>
            <p:cNvGrpSpPr>
              <a:grpSpLocks/>
            </p:cNvGrpSpPr>
            <p:nvPr/>
          </p:nvGrpSpPr>
          <p:grpSpPr bwMode="auto">
            <a:xfrm>
              <a:off x="192" y="624"/>
              <a:ext cx="1728" cy="960"/>
              <a:chOff x="2016" y="2064"/>
              <a:chExt cx="1728" cy="960"/>
            </a:xfrm>
          </p:grpSpPr>
          <p:grpSp>
            <p:nvGrpSpPr>
              <p:cNvPr id="11406" name="Group 142"/>
              <p:cNvGrpSpPr>
                <a:grpSpLocks/>
              </p:cNvGrpSpPr>
              <p:nvPr/>
            </p:nvGrpSpPr>
            <p:grpSpPr bwMode="auto">
              <a:xfrm>
                <a:off x="2400" y="2064"/>
                <a:ext cx="576" cy="576"/>
                <a:chOff x="2784" y="2496"/>
                <a:chExt cx="576" cy="576"/>
              </a:xfrm>
            </p:grpSpPr>
            <p:sp>
              <p:nvSpPr>
                <p:cNvPr id="11407" name="Rectangle 14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08" name="Rectangle 14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09" name="Rectangle 14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0" name="Rectangle 14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1" name="Rectangle 14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2" name="Rectangle 14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3" name="Rectangle 14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4" name="Rectangle 15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15" name="Rectangle 15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6" name="Line 15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7" name="Line 15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8" name="Line 15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9" name="Line 15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0" name="Line 15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21" name="Group 157"/>
              <p:cNvGrpSpPr>
                <a:grpSpLocks/>
              </p:cNvGrpSpPr>
              <p:nvPr/>
            </p:nvGrpSpPr>
            <p:grpSpPr bwMode="auto">
              <a:xfrm>
                <a:off x="2784" y="2064"/>
                <a:ext cx="576" cy="576"/>
                <a:chOff x="2784" y="2496"/>
                <a:chExt cx="576" cy="576"/>
              </a:xfrm>
            </p:grpSpPr>
            <p:sp>
              <p:nvSpPr>
                <p:cNvPr id="11422" name="Rectangle 15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3" name="Rectangle 15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4" name="Rectangle 16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5" name="Rectangle 16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6" name="Rectangle 16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7" name="Rectangle 16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8" name="Rectangle 16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29" name="Rectangle 16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30" name="Rectangle 16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1" name="Line 16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2" name="Line 16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3" name="Line 16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4" name="Line 17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5" name="Line 17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36" name="Group 172"/>
              <p:cNvGrpSpPr>
                <a:grpSpLocks/>
              </p:cNvGrpSpPr>
              <p:nvPr/>
            </p:nvGrpSpPr>
            <p:grpSpPr bwMode="auto">
              <a:xfrm>
                <a:off x="2208" y="2256"/>
                <a:ext cx="576" cy="576"/>
                <a:chOff x="2784" y="2496"/>
                <a:chExt cx="576" cy="576"/>
              </a:xfrm>
            </p:grpSpPr>
            <p:sp>
              <p:nvSpPr>
                <p:cNvPr id="11437" name="Rectangle 17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38" name="Rectangle 17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39" name="Rectangle 17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0" name="Rectangle 17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1" name="Rectangle 17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2" name="Rectangle 17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3" name="Rectangle 17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4" name="Rectangle 18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45" name="Rectangle 18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6" name="Line 18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7" name="Line 18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8" name="Line 18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9" name="Line 18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0" name="Line 18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51" name="Group 187"/>
              <p:cNvGrpSpPr>
                <a:grpSpLocks/>
              </p:cNvGrpSpPr>
              <p:nvPr/>
            </p:nvGrpSpPr>
            <p:grpSpPr bwMode="auto">
              <a:xfrm>
                <a:off x="2592" y="2256"/>
                <a:ext cx="576" cy="576"/>
                <a:chOff x="2784" y="2496"/>
                <a:chExt cx="576" cy="576"/>
              </a:xfrm>
            </p:grpSpPr>
            <p:sp>
              <p:nvSpPr>
                <p:cNvPr id="11452" name="Rectangle 18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3" name="Rectangle 18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4" name="Rectangle 19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5" name="Rectangle 19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6" name="Rectangle 19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7" name="Rectangle 19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8" name="Rectangle 19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59" name="Rectangle 19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60" name="Rectangle 19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1" name="Line 19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2" name="Line 19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3" name="Line 19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4" name="Line 20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5" name="Line 20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66" name="Group 202"/>
              <p:cNvGrpSpPr>
                <a:grpSpLocks/>
              </p:cNvGrpSpPr>
              <p:nvPr/>
            </p:nvGrpSpPr>
            <p:grpSpPr bwMode="auto">
              <a:xfrm>
                <a:off x="3168" y="2064"/>
                <a:ext cx="576" cy="576"/>
                <a:chOff x="2784" y="2496"/>
                <a:chExt cx="576" cy="576"/>
              </a:xfrm>
            </p:grpSpPr>
            <p:sp>
              <p:nvSpPr>
                <p:cNvPr id="11467" name="Rectangle 20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68" name="Rectangle 20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69" name="Rectangle 20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0" name="Rectangle 20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1" name="Rectangle 20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2" name="Rectangle 20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3" name="Rectangle 20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4" name="Rectangle 21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75" name="Rectangle 21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6" name="Line 21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7" name="Line 21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8" name="Line 21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9" name="Line 21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0" name="Line 21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81" name="Group 217"/>
              <p:cNvGrpSpPr>
                <a:grpSpLocks/>
              </p:cNvGrpSpPr>
              <p:nvPr/>
            </p:nvGrpSpPr>
            <p:grpSpPr bwMode="auto">
              <a:xfrm>
                <a:off x="2976" y="2256"/>
                <a:ext cx="576" cy="576"/>
                <a:chOff x="2784" y="2496"/>
                <a:chExt cx="576" cy="576"/>
              </a:xfrm>
            </p:grpSpPr>
            <p:sp>
              <p:nvSpPr>
                <p:cNvPr id="11482" name="Rectangle 21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3" name="Rectangle 21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4" name="Rectangle 22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5" name="Rectangle 22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6" name="Rectangle 22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7" name="Rectangle 22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8" name="Rectangle 22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89" name="Rectangle 22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90" name="Rectangle 22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1" name="Line 22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2" name="Line 22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3" name="Line 22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4" name="Line 23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5" name="Line 23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496" name="Group 232"/>
              <p:cNvGrpSpPr>
                <a:grpSpLocks/>
              </p:cNvGrpSpPr>
              <p:nvPr/>
            </p:nvGrpSpPr>
            <p:grpSpPr bwMode="auto">
              <a:xfrm>
                <a:off x="2016" y="2448"/>
                <a:ext cx="576" cy="576"/>
                <a:chOff x="2784" y="2496"/>
                <a:chExt cx="576" cy="576"/>
              </a:xfrm>
            </p:grpSpPr>
            <p:sp>
              <p:nvSpPr>
                <p:cNvPr id="11497" name="Rectangle 23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98" name="Rectangle 23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499" name="Rectangle 23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0" name="Rectangle 23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1" name="Rectangle 23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2" name="Rectangle 23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3" name="Rectangle 23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4" name="Rectangle 24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05" name="Rectangle 24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6" name="Line 24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7" name="Line 24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8" name="Line 24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9" name="Line 24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0" name="Line 24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11" name="Group 247"/>
              <p:cNvGrpSpPr>
                <a:grpSpLocks/>
              </p:cNvGrpSpPr>
              <p:nvPr/>
            </p:nvGrpSpPr>
            <p:grpSpPr bwMode="auto">
              <a:xfrm>
                <a:off x="2400" y="2448"/>
                <a:ext cx="576" cy="576"/>
                <a:chOff x="2784" y="2496"/>
                <a:chExt cx="576" cy="576"/>
              </a:xfrm>
            </p:grpSpPr>
            <p:sp>
              <p:nvSpPr>
                <p:cNvPr id="11512" name="Rectangle 248"/>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3" name="Rectangle 249"/>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4" name="Rectangle 250"/>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5" name="Rectangle 251"/>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6" name="Rectangle 252"/>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7" name="Rectangle 253"/>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8" name="Rectangle 254"/>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19" name="Rectangle 255"/>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20" name="Rectangle 256"/>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1" name="Line 257"/>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2" name="Line 258"/>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3" name="Line 259"/>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4" name="Line 260"/>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5" name="Line 261"/>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26" name="Group 262"/>
              <p:cNvGrpSpPr>
                <a:grpSpLocks/>
              </p:cNvGrpSpPr>
              <p:nvPr/>
            </p:nvGrpSpPr>
            <p:grpSpPr bwMode="auto">
              <a:xfrm>
                <a:off x="2784" y="2448"/>
                <a:ext cx="576" cy="576"/>
                <a:chOff x="2784" y="2496"/>
                <a:chExt cx="576" cy="576"/>
              </a:xfrm>
            </p:grpSpPr>
            <p:sp>
              <p:nvSpPr>
                <p:cNvPr id="11527" name="Rectangle 263"/>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28" name="Rectangle 264"/>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29" name="Rectangle 265"/>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0" name="Rectangle 266"/>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1" name="Rectangle 267"/>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2" name="Rectangle 268"/>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3" name="Rectangle 269"/>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4" name="Rectangle 270"/>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35" name="Rectangle 271"/>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6" name="Line 272"/>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7" name="Line 273"/>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8" name="Line 274"/>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9" name="Line 275"/>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0" name="Line 276"/>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1541" name="Group 277"/>
            <p:cNvGrpSpPr>
              <a:grpSpLocks/>
            </p:cNvGrpSpPr>
            <p:nvPr/>
          </p:nvGrpSpPr>
          <p:grpSpPr bwMode="auto">
            <a:xfrm>
              <a:off x="192" y="240"/>
              <a:ext cx="1728" cy="960"/>
              <a:chOff x="2016" y="2064"/>
              <a:chExt cx="1728" cy="960"/>
            </a:xfrm>
          </p:grpSpPr>
          <p:grpSp>
            <p:nvGrpSpPr>
              <p:cNvPr id="11542" name="Group 278"/>
              <p:cNvGrpSpPr>
                <a:grpSpLocks/>
              </p:cNvGrpSpPr>
              <p:nvPr/>
            </p:nvGrpSpPr>
            <p:grpSpPr bwMode="auto">
              <a:xfrm>
                <a:off x="2400" y="2064"/>
                <a:ext cx="576" cy="576"/>
                <a:chOff x="2784" y="2496"/>
                <a:chExt cx="576" cy="576"/>
              </a:xfrm>
            </p:grpSpPr>
            <p:sp>
              <p:nvSpPr>
                <p:cNvPr id="11543" name="Rectangle 279"/>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4" name="Rectangle 280"/>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5" name="Rectangle 281"/>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6" name="Rectangle 282"/>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7" name="Rectangle 283"/>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8" name="Rectangle 284"/>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49" name="Rectangle 285"/>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50" name="Rectangle 286"/>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51" name="Rectangle 287"/>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2" name="Line 288"/>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3" name="Line 289"/>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4" name="Line 290"/>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5" name="Line 291"/>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56" name="Line 292"/>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57" name="Group 293"/>
              <p:cNvGrpSpPr>
                <a:grpSpLocks/>
              </p:cNvGrpSpPr>
              <p:nvPr/>
            </p:nvGrpSpPr>
            <p:grpSpPr bwMode="auto">
              <a:xfrm>
                <a:off x="2784" y="2064"/>
                <a:ext cx="576" cy="576"/>
                <a:chOff x="2784" y="2496"/>
                <a:chExt cx="576" cy="576"/>
              </a:xfrm>
            </p:grpSpPr>
            <p:sp>
              <p:nvSpPr>
                <p:cNvPr id="11558" name="Rectangle 294"/>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59" name="Rectangle 295"/>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0" name="Rectangle 296"/>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1" name="Rectangle 297"/>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2" name="Rectangle 298"/>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3" name="Rectangle 299"/>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4" name="Rectangle 300"/>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5" name="Rectangle 301"/>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66" name="Rectangle 302"/>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7" name="Line 303"/>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8" name="Line 304"/>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9" name="Line 305"/>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0" name="Line 306"/>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 name="Line 307"/>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72" name="Group 308"/>
              <p:cNvGrpSpPr>
                <a:grpSpLocks/>
              </p:cNvGrpSpPr>
              <p:nvPr/>
            </p:nvGrpSpPr>
            <p:grpSpPr bwMode="auto">
              <a:xfrm>
                <a:off x="2208" y="2256"/>
                <a:ext cx="576" cy="576"/>
                <a:chOff x="2784" y="2496"/>
                <a:chExt cx="576" cy="576"/>
              </a:xfrm>
            </p:grpSpPr>
            <p:sp>
              <p:nvSpPr>
                <p:cNvPr id="11573" name="Rectangle 309"/>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4" name="Rectangle 310"/>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5" name="Rectangle 311"/>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6" name="Rectangle 312"/>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7" name="Rectangle 313"/>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8" name="Rectangle 314"/>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79" name="Rectangle 315"/>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80" name="Rectangle 316"/>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81" name="Rectangle 317"/>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2" name="Line 318"/>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3" name="Line 319"/>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4" name="Line 320"/>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5" name="Line 321"/>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86" name="Line 322"/>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587" name="Group 323"/>
              <p:cNvGrpSpPr>
                <a:grpSpLocks/>
              </p:cNvGrpSpPr>
              <p:nvPr/>
            </p:nvGrpSpPr>
            <p:grpSpPr bwMode="auto">
              <a:xfrm>
                <a:off x="2592" y="2256"/>
                <a:ext cx="576" cy="576"/>
                <a:chOff x="2784" y="2496"/>
                <a:chExt cx="576" cy="576"/>
              </a:xfrm>
            </p:grpSpPr>
            <p:sp>
              <p:nvSpPr>
                <p:cNvPr id="11588" name="Rectangle 324"/>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89" name="Rectangle 325"/>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0" name="Rectangle 326"/>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1" name="Rectangle 327"/>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2" name="Rectangle 328"/>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3" name="Rectangle 329"/>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4" name="Rectangle 330"/>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5" name="Rectangle 331"/>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596" name="Rectangle 332"/>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7" name="Line 333"/>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8" name="Line 334"/>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9" name="Line 335"/>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0" name="Line 336"/>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1" name="Line 337"/>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02" name="Group 338"/>
              <p:cNvGrpSpPr>
                <a:grpSpLocks/>
              </p:cNvGrpSpPr>
              <p:nvPr/>
            </p:nvGrpSpPr>
            <p:grpSpPr bwMode="auto">
              <a:xfrm>
                <a:off x="3168" y="2064"/>
                <a:ext cx="576" cy="576"/>
                <a:chOff x="2784" y="2496"/>
                <a:chExt cx="576" cy="576"/>
              </a:xfrm>
            </p:grpSpPr>
            <p:sp>
              <p:nvSpPr>
                <p:cNvPr id="11603" name="Rectangle 339"/>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4" name="Rectangle 340"/>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5" name="Rectangle 341"/>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6" name="Rectangle 342"/>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7" name="Rectangle 343"/>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8" name="Rectangle 344"/>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09" name="Rectangle 345"/>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10" name="Rectangle 346"/>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11" name="Rectangle 347"/>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2" name="Line 348"/>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3" name="Line 349"/>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4" name="Line 350"/>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5" name="Line 351"/>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16" name="Line 352"/>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17" name="Group 353"/>
              <p:cNvGrpSpPr>
                <a:grpSpLocks/>
              </p:cNvGrpSpPr>
              <p:nvPr/>
            </p:nvGrpSpPr>
            <p:grpSpPr bwMode="auto">
              <a:xfrm>
                <a:off x="2976" y="2256"/>
                <a:ext cx="576" cy="576"/>
                <a:chOff x="2784" y="2496"/>
                <a:chExt cx="576" cy="576"/>
              </a:xfrm>
            </p:grpSpPr>
            <p:sp>
              <p:nvSpPr>
                <p:cNvPr id="11618" name="Rectangle 354"/>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19" name="Rectangle 355"/>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0" name="Rectangle 356"/>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1" name="Rectangle 357"/>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2" name="Rectangle 358"/>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3" name="Rectangle 359"/>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4" name="Rectangle 360"/>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5" name="Rectangle 361"/>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26" name="Rectangle 362"/>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7" name="Line 363"/>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8" name="Line 364"/>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9" name="Line 365"/>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0" name="Line 366"/>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1" name="Line 367"/>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32" name="Group 368"/>
              <p:cNvGrpSpPr>
                <a:grpSpLocks/>
              </p:cNvGrpSpPr>
              <p:nvPr/>
            </p:nvGrpSpPr>
            <p:grpSpPr bwMode="auto">
              <a:xfrm>
                <a:off x="2016" y="2448"/>
                <a:ext cx="576" cy="576"/>
                <a:chOff x="2784" y="2496"/>
                <a:chExt cx="576" cy="576"/>
              </a:xfrm>
            </p:grpSpPr>
            <p:sp>
              <p:nvSpPr>
                <p:cNvPr id="11633" name="Rectangle 369"/>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4" name="Rectangle 370"/>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5" name="Rectangle 371"/>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6" name="Rectangle 372"/>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7" name="Rectangle 373"/>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8" name="Rectangle 374"/>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39" name="Rectangle 375"/>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40" name="Rectangle 376"/>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41" name="Rectangle 377"/>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2" name="Line 378"/>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3" name="Line 379"/>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4" name="Line 380"/>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5" name="Line 381"/>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6" name="Line 382"/>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47" name="Group 383"/>
              <p:cNvGrpSpPr>
                <a:grpSpLocks/>
              </p:cNvGrpSpPr>
              <p:nvPr/>
            </p:nvGrpSpPr>
            <p:grpSpPr bwMode="auto">
              <a:xfrm>
                <a:off x="2400" y="2448"/>
                <a:ext cx="576" cy="576"/>
                <a:chOff x="2784" y="2496"/>
                <a:chExt cx="576" cy="576"/>
              </a:xfrm>
            </p:grpSpPr>
            <p:sp>
              <p:nvSpPr>
                <p:cNvPr id="11648" name="Rectangle 384"/>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49" name="Rectangle 385"/>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0" name="Rectangle 386"/>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1" name="Rectangle 387"/>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2" name="Rectangle 388"/>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3" name="Rectangle 389"/>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4" name="Rectangle 390"/>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5" name="Rectangle 391"/>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56" name="Rectangle 392"/>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7" name="Line 393"/>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8" name="Line 394"/>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9" name="Line 395"/>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0" name="Line 396"/>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61" name="Line 397"/>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662" name="Group 398"/>
              <p:cNvGrpSpPr>
                <a:grpSpLocks/>
              </p:cNvGrpSpPr>
              <p:nvPr/>
            </p:nvGrpSpPr>
            <p:grpSpPr bwMode="auto">
              <a:xfrm>
                <a:off x="2784" y="2448"/>
                <a:ext cx="576" cy="576"/>
                <a:chOff x="2784" y="2496"/>
                <a:chExt cx="576" cy="576"/>
              </a:xfrm>
            </p:grpSpPr>
            <p:sp>
              <p:nvSpPr>
                <p:cNvPr id="11663" name="Rectangle 399"/>
                <p:cNvSpPr>
                  <a:spLocks noChangeArrowheads="1"/>
                </p:cNvSpPr>
                <p:nvPr/>
              </p:nvSpPr>
              <p:spPr bwMode="auto">
                <a:xfrm>
                  <a:off x="2880"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4" name="Rectangle 400"/>
                <p:cNvSpPr>
                  <a:spLocks noChangeArrowheads="1"/>
                </p:cNvSpPr>
                <p:nvPr/>
              </p:nvSpPr>
              <p:spPr bwMode="auto">
                <a:xfrm>
                  <a:off x="2880"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5" name="Rectangle 401"/>
                <p:cNvSpPr>
                  <a:spLocks noChangeArrowheads="1"/>
                </p:cNvSpPr>
                <p:nvPr/>
              </p:nvSpPr>
              <p:spPr bwMode="auto">
                <a:xfrm>
                  <a:off x="3072" y="2784"/>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6" name="Rectangle 402"/>
                <p:cNvSpPr>
                  <a:spLocks noChangeArrowheads="1"/>
                </p:cNvSpPr>
                <p:nvPr/>
              </p:nvSpPr>
              <p:spPr bwMode="auto">
                <a:xfrm>
                  <a:off x="3072" y="2592"/>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7" name="Rectangle 403"/>
                <p:cNvSpPr>
                  <a:spLocks noChangeArrowheads="1"/>
                </p:cNvSpPr>
                <p:nvPr/>
              </p:nvSpPr>
              <p:spPr bwMode="auto">
                <a:xfrm>
                  <a:off x="2784"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8" name="Rectangle 404"/>
                <p:cNvSpPr>
                  <a:spLocks noChangeArrowheads="1"/>
                </p:cNvSpPr>
                <p:nvPr/>
              </p:nvSpPr>
              <p:spPr bwMode="auto">
                <a:xfrm>
                  <a:off x="2976" y="2880"/>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69" name="Rectangle 405"/>
                <p:cNvSpPr>
                  <a:spLocks noChangeArrowheads="1"/>
                </p:cNvSpPr>
                <p:nvPr/>
              </p:nvSpPr>
              <p:spPr bwMode="auto">
                <a:xfrm>
                  <a:off x="2784"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70" name="Rectangle 406"/>
                <p:cNvSpPr>
                  <a:spLocks noChangeArrowheads="1"/>
                </p:cNvSpPr>
                <p:nvPr/>
              </p:nvSpPr>
              <p:spPr bwMode="auto">
                <a:xfrm>
                  <a:off x="2976" y="2688"/>
                  <a:ext cx="192" cy="192"/>
                </a:xfrm>
                <a:prstGeom prst="rect">
                  <a:avLst/>
                </a:prstGeom>
                <a:solidFill>
                  <a:schemeClr val="accent2"/>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1671" name="Rectangle 407"/>
                <p:cNvSpPr>
                  <a:spLocks noChangeArrowheads="1"/>
                </p:cNvSpPr>
                <p:nvPr/>
              </p:nvSpPr>
              <p:spPr bwMode="auto">
                <a:xfrm>
                  <a:off x="2784" y="2688"/>
                  <a:ext cx="384" cy="38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2" name="Line 408"/>
                <p:cNvSpPr>
                  <a:spLocks noChangeShapeType="1"/>
                </p:cNvSpPr>
                <p:nvPr/>
              </p:nvSpPr>
              <p:spPr bwMode="auto">
                <a:xfrm>
                  <a:off x="2976" y="2496"/>
                  <a:ext cx="38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3" name="Line 409"/>
                <p:cNvSpPr>
                  <a:spLocks noChangeShapeType="1"/>
                </p:cNvSpPr>
                <p:nvPr/>
              </p:nvSpPr>
              <p:spPr bwMode="auto">
                <a:xfrm>
                  <a:off x="3360" y="2496"/>
                  <a:ext cx="0" cy="384"/>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 name="Line 410"/>
                <p:cNvSpPr>
                  <a:spLocks noChangeShapeType="1"/>
                </p:cNvSpPr>
                <p:nvPr/>
              </p:nvSpPr>
              <p:spPr bwMode="auto">
                <a:xfrm flipV="1">
                  <a:off x="2784"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 name="Line 411"/>
                <p:cNvSpPr>
                  <a:spLocks noChangeShapeType="1"/>
                </p:cNvSpPr>
                <p:nvPr/>
              </p:nvSpPr>
              <p:spPr bwMode="auto">
                <a:xfrm flipV="1">
                  <a:off x="3168" y="2496"/>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6" name="Line 412"/>
                <p:cNvSpPr>
                  <a:spLocks noChangeShapeType="1"/>
                </p:cNvSpPr>
                <p:nvPr/>
              </p:nvSpPr>
              <p:spPr bwMode="auto">
                <a:xfrm flipV="1">
                  <a:off x="3168" y="2880"/>
                  <a:ext cx="192" cy="1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1677" name="Rectangle 413"/>
            <p:cNvSpPr>
              <a:spLocks noChangeArrowheads="1"/>
            </p:cNvSpPr>
            <p:nvPr/>
          </p:nvSpPr>
          <p:spPr bwMode="auto">
            <a:xfrm>
              <a:off x="192" y="816"/>
              <a:ext cx="1152" cy="1104"/>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8" name="Line 414"/>
            <p:cNvSpPr>
              <a:spLocks noChangeShapeType="1"/>
            </p:cNvSpPr>
            <p:nvPr/>
          </p:nvSpPr>
          <p:spPr bwMode="auto">
            <a:xfrm flipV="1">
              <a:off x="192" y="240"/>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9" name="Line 415"/>
            <p:cNvSpPr>
              <a:spLocks noChangeShapeType="1"/>
            </p:cNvSpPr>
            <p:nvPr/>
          </p:nvSpPr>
          <p:spPr bwMode="auto">
            <a:xfrm flipV="1">
              <a:off x="1344" y="240"/>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0" name="Line 416"/>
            <p:cNvSpPr>
              <a:spLocks noChangeShapeType="1"/>
            </p:cNvSpPr>
            <p:nvPr/>
          </p:nvSpPr>
          <p:spPr bwMode="auto">
            <a:xfrm flipV="1">
              <a:off x="1344" y="1344"/>
              <a:ext cx="576" cy="576"/>
            </a:xfrm>
            <a:prstGeom prst="line">
              <a:avLst/>
            </a:prstGeom>
            <a:noFill/>
            <a:ln w="127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81" name="Text Box 417"/>
            <p:cNvSpPr txBox="1">
              <a:spLocks noChangeArrowheads="1"/>
            </p:cNvSpPr>
            <p:nvPr/>
          </p:nvSpPr>
          <p:spPr bwMode="auto">
            <a:xfrm>
              <a:off x="1632" y="1584"/>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11682" name="Text Box 418"/>
            <p:cNvSpPr txBox="1">
              <a:spLocks noChangeArrowheads="1"/>
            </p:cNvSpPr>
            <p:nvPr/>
          </p:nvSpPr>
          <p:spPr bwMode="auto">
            <a:xfrm>
              <a:off x="1920" y="67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sp>
          <p:nvSpPr>
            <p:cNvPr id="11683" name="Text Box 419"/>
            <p:cNvSpPr txBox="1">
              <a:spLocks noChangeArrowheads="1"/>
            </p:cNvSpPr>
            <p:nvPr/>
          </p:nvSpPr>
          <p:spPr bwMode="auto">
            <a:xfrm>
              <a:off x="432" y="1968"/>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3units</a:t>
              </a:r>
            </a:p>
          </p:txBody>
        </p:sp>
      </p:grpSp>
      <p:sp>
        <p:nvSpPr>
          <p:cNvPr id="11684" name="Text Box 420"/>
          <p:cNvSpPr txBox="1">
            <a:spLocks noChangeArrowheads="1"/>
          </p:cNvSpPr>
          <p:nvPr/>
        </p:nvSpPr>
        <p:spPr bwMode="auto">
          <a:xfrm>
            <a:off x="3276600" y="1447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a:t>h</a:t>
            </a:r>
          </a:p>
        </p:txBody>
      </p:sp>
      <p:sp>
        <p:nvSpPr>
          <p:cNvPr id="11685" name="Text Box 421"/>
          <p:cNvSpPr txBox="1">
            <a:spLocks noChangeArrowheads="1"/>
          </p:cNvSpPr>
          <p:nvPr/>
        </p:nvSpPr>
        <p:spPr bwMode="auto">
          <a:xfrm>
            <a:off x="2895600" y="2895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w</a:t>
            </a:r>
          </a:p>
        </p:txBody>
      </p:sp>
      <p:sp>
        <p:nvSpPr>
          <p:cNvPr id="11686" name="Text Box 422"/>
          <p:cNvSpPr txBox="1">
            <a:spLocks noChangeArrowheads="1"/>
          </p:cNvSpPr>
          <p:nvPr/>
        </p:nvSpPr>
        <p:spPr bwMode="auto">
          <a:xfrm>
            <a:off x="1066800" y="3505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t>l</a:t>
            </a:r>
          </a:p>
        </p:txBody>
      </p:sp>
      <p:sp>
        <p:nvSpPr>
          <p:cNvPr id="11687" name="Text Box 423"/>
          <p:cNvSpPr txBox="1">
            <a:spLocks noChangeArrowheads="1"/>
          </p:cNvSpPr>
          <p:nvPr/>
        </p:nvSpPr>
        <p:spPr bwMode="auto">
          <a:xfrm>
            <a:off x="3962400" y="3581400"/>
            <a:ext cx="4572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chemeClr val="tx2"/>
                </a:solidFill>
              </a:rPr>
              <a:t>V = Bh</a:t>
            </a:r>
          </a:p>
          <a:p>
            <a:pPr algn="ctr">
              <a:spcBef>
                <a:spcPct val="50000"/>
              </a:spcBef>
            </a:pPr>
            <a:r>
              <a:rPr lang="en-US" sz="2800" b="1" i="1">
                <a:solidFill>
                  <a:schemeClr val="tx2"/>
                </a:solidFill>
              </a:rPr>
              <a:t>V = (9)(3)</a:t>
            </a:r>
          </a:p>
          <a:p>
            <a:pPr algn="ctr">
              <a:spcBef>
                <a:spcPct val="50000"/>
              </a:spcBef>
            </a:pPr>
            <a:r>
              <a:rPr lang="en-US" sz="2800" b="1" i="1">
                <a:solidFill>
                  <a:schemeClr val="tx2"/>
                </a:solidFill>
              </a:rPr>
              <a:t>V = 27 cubic units</a:t>
            </a:r>
          </a:p>
        </p:txBody>
      </p:sp>
      <p:sp>
        <p:nvSpPr>
          <p:cNvPr id="11688" name="Text Box 424"/>
          <p:cNvSpPr txBox="1">
            <a:spLocks noChangeArrowheads="1"/>
          </p:cNvSpPr>
          <p:nvPr/>
        </p:nvSpPr>
        <p:spPr bwMode="auto">
          <a:xfrm>
            <a:off x="533400" y="4114800"/>
            <a:ext cx="2819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a:solidFill>
                  <a:schemeClr val="tx2"/>
                </a:solidFill>
              </a:rPr>
              <a:t>Base Area</a:t>
            </a:r>
          </a:p>
          <a:p>
            <a:pPr algn="ctr">
              <a:spcBef>
                <a:spcPct val="50000"/>
              </a:spcBef>
            </a:pPr>
            <a:r>
              <a:rPr lang="en-US" b="1" i="1">
                <a:solidFill>
                  <a:schemeClr val="tx2"/>
                </a:solidFill>
              </a:rPr>
              <a:t>B = lw</a:t>
            </a:r>
          </a:p>
          <a:p>
            <a:pPr algn="ctr">
              <a:spcBef>
                <a:spcPct val="50000"/>
              </a:spcBef>
            </a:pPr>
            <a:r>
              <a:rPr lang="en-US" b="1" i="1">
                <a:solidFill>
                  <a:schemeClr val="tx2"/>
                </a:solidFill>
              </a:rPr>
              <a:t>B = (3)(3)</a:t>
            </a:r>
          </a:p>
          <a:p>
            <a:pPr algn="ctr">
              <a:spcBef>
                <a:spcPct val="50000"/>
              </a:spcBef>
            </a:pPr>
            <a:r>
              <a:rPr lang="en-US" b="1" i="1">
                <a:solidFill>
                  <a:schemeClr val="tx2"/>
                </a:solidFill>
              </a:rPr>
              <a:t>B = 9 square units</a:t>
            </a:r>
          </a:p>
        </p:txBody>
      </p:sp>
      <p:sp>
        <p:nvSpPr>
          <p:cNvPr id="11689" name="Text Box 425"/>
          <p:cNvSpPr txBox="1">
            <a:spLocks noChangeArrowheads="1"/>
          </p:cNvSpPr>
          <p:nvPr/>
        </p:nvSpPr>
        <p:spPr bwMode="auto">
          <a:xfrm>
            <a:off x="4114800" y="5638800"/>
            <a:ext cx="441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This formula works very well for </a:t>
            </a:r>
            <a:r>
              <a:rPr lang="en-US" b="1" i="1">
                <a:solidFill>
                  <a:schemeClr val="tx2"/>
                </a:solidFill>
              </a:rPr>
              <a:t>non-rectangular</a:t>
            </a:r>
            <a:r>
              <a:rPr lang="en-US">
                <a:solidFill>
                  <a:schemeClr val="tx2"/>
                </a:solidFill>
              </a:rPr>
              <a:t> prisms</a:t>
            </a:r>
          </a:p>
        </p:txBody>
      </p:sp>
    </p:spTree>
    <p:extLst>
      <p:ext uri="{BB962C8B-B14F-4D97-AF65-F5344CB8AC3E}">
        <p14:creationId xmlns:p14="http://schemas.microsoft.com/office/powerpoint/2010/main" val="325374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linds(horizontal)">
                                      <p:cBhvr>
                                        <p:cTn id="12" dur="500"/>
                                        <p:tgtEl>
                                          <p:spTgt spid="11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686"/>
                                        </p:tgtEl>
                                        <p:attrNameLst>
                                          <p:attrName>style.visibility</p:attrName>
                                        </p:attrNameLst>
                                      </p:cBhvr>
                                      <p:to>
                                        <p:strVal val="visible"/>
                                      </p:to>
                                    </p:set>
                                    <p:anim calcmode="lin" valueType="num">
                                      <p:cBhvr additive="base">
                                        <p:cTn id="17" dur="500" fill="hold"/>
                                        <p:tgtEl>
                                          <p:spTgt spid="11686"/>
                                        </p:tgtEl>
                                        <p:attrNameLst>
                                          <p:attrName>ppt_x</p:attrName>
                                        </p:attrNameLst>
                                      </p:cBhvr>
                                      <p:tavLst>
                                        <p:tav tm="0">
                                          <p:val>
                                            <p:strVal val="#ppt_x"/>
                                          </p:val>
                                        </p:tav>
                                        <p:tav tm="100000">
                                          <p:val>
                                            <p:strVal val="#ppt_x"/>
                                          </p:val>
                                        </p:tav>
                                      </p:tavLst>
                                    </p:anim>
                                    <p:anim calcmode="lin" valueType="num">
                                      <p:cBhvr additive="base">
                                        <p:cTn id="18" dur="500" fill="hold"/>
                                        <p:tgtEl>
                                          <p:spTgt spid="1168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1685"/>
                                        </p:tgtEl>
                                        <p:attrNameLst>
                                          <p:attrName>style.visibility</p:attrName>
                                        </p:attrNameLst>
                                      </p:cBhvr>
                                      <p:to>
                                        <p:strVal val="visible"/>
                                      </p:to>
                                    </p:set>
                                    <p:anim calcmode="lin" valueType="num">
                                      <p:cBhvr additive="base">
                                        <p:cTn id="23" dur="500" fill="hold"/>
                                        <p:tgtEl>
                                          <p:spTgt spid="11685"/>
                                        </p:tgtEl>
                                        <p:attrNameLst>
                                          <p:attrName>ppt_x</p:attrName>
                                        </p:attrNameLst>
                                      </p:cBhvr>
                                      <p:tavLst>
                                        <p:tav tm="0">
                                          <p:val>
                                            <p:strVal val="1+#ppt_w/2"/>
                                          </p:val>
                                        </p:tav>
                                        <p:tav tm="100000">
                                          <p:val>
                                            <p:strVal val="#ppt_x"/>
                                          </p:val>
                                        </p:tav>
                                      </p:tavLst>
                                    </p:anim>
                                    <p:anim calcmode="lin" valueType="num">
                                      <p:cBhvr additive="base">
                                        <p:cTn id="24" dur="500" fill="hold"/>
                                        <p:tgtEl>
                                          <p:spTgt spid="1168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684"/>
                                        </p:tgtEl>
                                        <p:attrNameLst>
                                          <p:attrName>style.visibility</p:attrName>
                                        </p:attrNameLst>
                                      </p:cBhvr>
                                      <p:to>
                                        <p:strVal val="visible"/>
                                      </p:to>
                                    </p:set>
                                    <p:anim calcmode="lin" valueType="num">
                                      <p:cBhvr additive="base">
                                        <p:cTn id="29" dur="500" fill="hold"/>
                                        <p:tgtEl>
                                          <p:spTgt spid="11684"/>
                                        </p:tgtEl>
                                        <p:attrNameLst>
                                          <p:attrName>ppt_x</p:attrName>
                                        </p:attrNameLst>
                                      </p:cBhvr>
                                      <p:tavLst>
                                        <p:tav tm="0">
                                          <p:val>
                                            <p:strVal val="1+#ppt_w/2"/>
                                          </p:val>
                                        </p:tav>
                                        <p:tav tm="100000">
                                          <p:val>
                                            <p:strVal val="#ppt_x"/>
                                          </p:val>
                                        </p:tav>
                                      </p:tavLst>
                                    </p:anim>
                                    <p:anim calcmode="lin" valueType="num">
                                      <p:cBhvr additive="base">
                                        <p:cTn id="30" dur="500" fill="hold"/>
                                        <p:tgtEl>
                                          <p:spTgt spid="1168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iterate type="wd">
                                    <p:tmPct val="100000"/>
                                  </p:iterate>
                                  <p:childTnLst>
                                    <p:set>
                                      <p:cBhvr>
                                        <p:cTn id="34" dur="1" fill="hold">
                                          <p:stCondLst>
                                            <p:cond delay="0"/>
                                          </p:stCondLst>
                                        </p:cTn>
                                        <p:tgtEl>
                                          <p:spTgt spid="11688"/>
                                        </p:tgtEl>
                                        <p:attrNameLst>
                                          <p:attrName>style.visibility</p:attrName>
                                        </p:attrNameLst>
                                      </p:cBhvr>
                                      <p:to>
                                        <p:strVal val="visible"/>
                                      </p:to>
                                    </p:set>
                                    <p:animEffect transition="in" filter="blinds(horizontal)">
                                      <p:cBhvr>
                                        <p:cTn id="35" dur="300"/>
                                        <p:tgtEl>
                                          <p:spTgt spid="116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iterate type="wd">
                                    <p:tmPct val="100000"/>
                                  </p:iterate>
                                  <p:childTnLst>
                                    <p:set>
                                      <p:cBhvr>
                                        <p:cTn id="39" dur="1" fill="hold">
                                          <p:stCondLst>
                                            <p:cond delay="0"/>
                                          </p:stCondLst>
                                        </p:cTn>
                                        <p:tgtEl>
                                          <p:spTgt spid="11687"/>
                                        </p:tgtEl>
                                        <p:attrNameLst>
                                          <p:attrName>style.visibility</p:attrName>
                                        </p:attrNameLst>
                                      </p:cBhvr>
                                      <p:to>
                                        <p:strVal val="visible"/>
                                      </p:to>
                                    </p:set>
                                    <p:animEffect transition="in" filter="checkerboard(across)">
                                      <p:cBhvr>
                                        <p:cTn id="40" dur="300"/>
                                        <p:tgtEl>
                                          <p:spTgt spid="116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689"/>
                                        </p:tgtEl>
                                        <p:attrNameLst>
                                          <p:attrName>style.visibility</p:attrName>
                                        </p:attrNameLst>
                                      </p:cBhvr>
                                      <p:to>
                                        <p:strVal val="visible"/>
                                      </p:to>
                                    </p:set>
                                    <p:anim calcmode="lin" valueType="num">
                                      <p:cBhvr additive="base">
                                        <p:cTn id="45" dur="500" fill="hold"/>
                                        <p:tgtEl>
                                          <p:spTgt spid="11689"/>
                                        </p:tgtEl>
                                        <p:attrNameLst>
                                          <p:attrName>ppt_x</p:attrName>
                                        </p:attrNameLst>
                                      </p:cBhvr>
                                      <p:tavLst>
                                        <p:tav tm="0">
                                          <p:val>
                                            <p:strVal val="#ppt_x"/>
                                          </p:val>
                                        </p:tav>
                                        <p:tav tm="100000">
                                          <p:val>
                                            <p:strVal val="#ppt_x"/>
                                          </p:val>
                                        </p:tav>
                                      </p:tavLst>
                                    </p:anim>
                                    <p:anim calcmode="lin" valueType="num">
                                      <p:cBhvr additive="base">
                                        <p:cTn id="46" dur="500" fill="hold"/>
                                        <p:tgtEl>
                                          <p:spTgt spid="11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684" grpId="0" autoUpdateAnimBg="0"/>
      <p:bldP spid="11685" grpId="0" autoUpdateAnimBg="0"/>
      <p:bldP spid="11686" grpId="0" autoUpdateAnimBg="0"/>
      <p:bldP spid="11687" grpId="0" autoUpdateAnimBg="0"/>
      <p:bldP spid="11688" grpId="0" autoUpdateAnimBg="0"/>
      <p:bldP spid="11689"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8382000" cy="609600"/>
          </a:xfrm>
        </p:spPr>
        <p:txBody>
          <a:bodyPr>
            <a:normAutofit fontScale="90000"/>
          </a:bodyPr>
          <a:lstStyle/>
          <a:p>
            <a:r>
              <a:rPr lang="en-US" sz="3600" dirty="0">
                <a:solidFill>
                  <a:srgbClr val="002060"/>
                </a:solidFill>
              </a:rPr>
              <a:t>Find the volume of this rectangular </a:t>
            </a:r>
            <a:r>
              <a:rPr lang="en-US" sz="3600" dirty="0" smtClean="0">
                <a:solidFill>
                  <a:srgbClr val="002060"/>
                </a:solidFill>
              </a:rPr>
              <a:t>prism.</a:t>
            </a:r>
            <a:endParaRPr lang="en-US" dirty="0">
              <a:solidFill>
                <a:srgbClr val="002060"/>
              </a:solidFill>
            </a:endParaRPr>
          </a:p>
        </p:txBody>
      </p:sp>
      <p:sp>
        <p:nvSpPr>
          <p:cNvPr id="12291" name="AutoShape 3"/>
          <p:cNvSpPr>
            <a:spLocks noChangeArrowheads="1"/>
          </p:cNvSpPr>
          <p:nvPr/>
        </p:nvSpPr>
        <p:spPr bwMode="auto">
          <a:xfrm>
            <a:off x="381000" y="1524000"/>
            <a:ext cx="2209800" cy="2971800"/>
          </a:xfrm>
          <a:prstGeom prst="cube">
            <a:avLst>
              <a:gd name="adj"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2209800" y="4114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4 in</a:t>
            </a:r>
          </a:p>
        </p:txBody>
      </p:sp>
      <p:sp>
        <p:nvSpPr>
          <p:cNvPr id="12293" name="Text Box 5"/>
          <p:cNvSpPr txBox="1">
            <a:spLocks noChangeArrowheads="1"/>
          </p:cNvSpPr>
          <p:nvPr/>
        </p:nvSpPr>
        <p:spPr bwMode="auto">
          <a:xfrm>
            <a:off x="685800" y="4572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5 in</a:t>
            </a:r>
          </a:p>
        </p:txBody>
      </p:sp>
      <p:sp>
        <p:nvSpPr>
          <p:cNvPr id="12294" name="Text Box 6"/>
          <p:cNvSpPr txBox="1">
            <a:spLocks noChangeArrowheads="1"/>
          </p:cNvSpPr>
          <p:nvPr/>
        </p:nvSpPr>
        <p:spPr bwMode="auto">
          <a:xfrm>
            <a:off x="2438400" y="2438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 7 in</a:t>
            </a:r>
          </a:p>
        </p:txBody>
      </p:sp>
      <p:sp>
        <p:nvSpPr>
          <p:cNvPr id="12295" name="Text Box 7"/>
          <p:cNvSpPr txBox="1">
            <a:spLocks noChangeArrowheads="1"/>
          </p:cNvSpPr>
          <p:nvPr/>
        </p:nvSpPr>
        <p:spPr bwMode="auto">
          <a:xfrm>
            <a:off x="3352800" y="1371600"/>
            <a:ext cx="259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Since this is a rectangular prism we can use</a:t>
            </a:r>
          </a:p>
          <a:p>
            <a:pPr algn="ctr">
              <a:spcBef>
                <a:spcPct val="50000"/>
              </a:spcBef>
            </a:pPr>
            <a:r>
              <a:rPr lang="en-US" b="1" i="1">
                <a:solidFill>
                  <a:schemeClr val="tx2"/>
                </a:solidFill>
              </a:rPr>
              <a:t>V = lwh</a:t>
            </a:r>
            <a:endParaRPr lang="en-US">
              <a:solidFill>
                <a:schemeClr val="tx2"/>
              </a:solidFill>
            </a:endParaRPr>
          </a:p>
          <a:p>
            <a:pPr algn="ctr">
              <a:spcBef>
                <a:spcPct val="50000"/>
              </a:spcBef>
            </a:pPr>
            <a:r>
              <a:rPr lang="en-US">
                <a:solidFill>
                  <a:schemeClr val="tx2"/>
                </a:solidFill>
              </a:rPr>
              <a:t>we have:</a:t>
            </a:r>
          </a:p>
          <a:p>
            <a:pPr algn="ctr">
              <a:spcBef>
                <a:spcPct val="50000"/>
              </a:spcBef>
            </a:pPr>
            <a:r>
              <a:rPr lang="en-US" b="1" i="1">
                <a:solidFill>
                  <a:schemeClr val="tx2"/>
                </a:solidFill>
              </a:rPr>
              <a:t>V = (5)(4)(7)</a:t>
            </a:r>
          </a:p>
          <a:p>
            <a:pPr algn="ctr">
              <a:spcBef>
                <a:spcPct val="50000"/>
              </a:spcBef>
            </a:pPr>
            <a:r>
              <a:rPr lang="en-US" b="1" i="1">
                <a:solidFill>
                  <a:schemeClr val="tx2"/>
                </a:solidFill>
              </a:rPr>
              <a:t>V = 140 in</a:t>
            </a:r>
            <a:r>
              <a:rPr lang="en-US" b="1" i="1" baseline="30000">
                <a:solidFill>
                  <a:schemeClr val="tx2"/>
                </a:solidFill>
              </a:rPr>
              <a:t>3</a:t>
            </a:r>
            <a:endParaRPr lang="en-US">
              <a:solidFill>
                <a:schemeClr val="tx2"/>
              </a:solidFill>
            </a:endParaRPr>
          </a:p>
        </p:txBody>
      </p:sp>
      <p:sp>
        <p:nvSpPr>
          <p:cNvPr id="12297" name="Text Box 9"/>
          <p:cNvSpPr txBox="1">
            <a:spLocks noChangeArrowheads="1"/>
          </p:cNvSpPr>
          <p:nvPr/>
        </p:nvSpPr>
        <p:spPr bwMode="auto">
          <a:xfrm>
            <a:off x="6553200" y="10668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t>OR</a:t>
            </a:r>
            <a:endParaRPr lang="en-US"/>
          </a:p>
        </p:txBody>
      </p:sp>
      <p:sp>
        <p:nvSpPr>
          <p:cNvPr id="12298" name="Text Box 10"/>
          <p:cNvSpPr txBox="1">
            <a:spLocks noChangeArrowheads="1"/>
          </p:cNvSpPr>
          <p:nvPr/>
        </p:nvSpPr>
        <p:spPr bwMode="auto">
          <a:xfrm>
            <a:off x="5791200" y="1447800"/>
            <a:ext cx="3352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We could use </a:t>
            </a:r>
            <a:endParaRPr lang="en-US" b="1" i="1">
              <a:solidFill>
                <a:schemeClr val="tx2"/>
              </a:solidFill>
            </a:endParaRPr>
          </a:p>
          <a:p>
            <a:pPr algn="ctr">
              <a:spcBef>
                <a:spcPct val="50000"/>
              </a:spcBef>
            </a:pPr>
            <a:r>
              <a:rPr lang="en-US" b="1" i="1">
                <a:solidFill>
                  <a:schemeClr val="tx2"/>
                </a:solidFill>
              </a:rPr>
              <a:t>V = Bh</a:t>
            </a:r>
          </a:p>
          <a:p>
            <a:pPr algn="ctr">
              <a:spcBef>
                <a:spcPct val="50000"/>
              </a:spcBef>
            </a:pPr>
            <a:r>
              <a:rPr lang="en-US">
                <a:solidFill>
                  <a:schemeClr val="tx2"/>
                </a:solidFill>
              </a:rPr>
              <a:t>The base is a rectangle</a:t>
            </a:r>
          </a:p>
          <a:p>
            <a:pPr algn="ctr">
              <a:spcBef>
                <a:spcPct val="50000"/>
              </a:spcBef>
            </a:pPr>
            <a:r>
              <a:rPr lang="en-US" b="1" i="1">
                <a:solidFill>
                  <a:schemeClr val="tx2"/>
                </a:solidFill>
              </a:rPr>
              <a:t>B = lw</a:t>
            </a:r>
          </a:p>
          <a:p>
            <a:pPr algn="ctr">
              <a:spcBef>
                <a:spcPct val="50000"/>
              </a:spcBef>
            </a:pPr>
            <a:r>
              <a:rPr lang="en-US" b="1" i="1">
                <a:solidFill>
                  <a:schemeClr val="tx2"/>
                </a:solidFill>
              </a:rPr>
              <a:t>B = (5)(4)</a:t>
            </a:r>
          </a:p>
          <a:p>
            <a:pPr algn="ctr">
              <a:spcBef>
                <a:spcPct val="50000"/>
              </a:spcBef>
            </a:pPr>
            <a:r>
              <a:rPr lang="en-US" b="1" i="1">
                <a:solidFill>
                  <a:schemeClr val="tx2"/>
                </a:solidFill>
              </a:rPr>
              <a:t>B = 20 in</a:t>
            </a:r>
            <a:r>
              <a:rPr lang="en-US" b="1" i="1" baseline="30000">
                <a:solidFill>
                  <a:schemeClr val="tx2"/>
                </a:solidFill>
              </a:rPr>
              <a:t>2</a:t>
            </a:r>
            <a:endParaRPr lang="en-US" baseline="30000">
              <a:solidFill>
                <a:schemeClr val="tx2"/>
              </a:solidFill>
            </a:endParaRPr>
          </a:p>
          <a:p>
            <a:pPr algn="ctr">
              <a:spcBef>
                <a:spcPct val="50000"/>
              </a:spcBef>
            </a:pPr>
            <a:r>
              <a:rPr lang="en-US">
                <a:solidFill>
                  <a:schemeClr val="tx2"/>
                </a:solidFill>
              </a:rPr>
              <a:t>now we use </a:t>
            </a:r>
            <a:r>
              <a:rPr lang="en-US" b="1" i="1">
                <a:solidFill>
                  <a:schemeClr val="tx2"/>
                </a:solidFill>
              </a:rPr>
              <a:t>V = Bh</a:t>
            </a:r>
          </a:p>
          <a:p>
            <a:pPr algn="ctr">
              <a:spcBef>
                <a:spcPct val="50000"/>
              </a:spcBef>
            </a:pPr>
            <a:r>
              <a:rPr lang="en-US" b="1" i="1">
                <a:solidFill>
                  <a:schemeClr val="tx2"/>
                </a:solidFill>
              </a:rPr>
              <a:t>V = (20)(7)</a:t>
            </a:r>
          </a:p>
          <a:p>
            <a:pPr algn="ctr">
              <a:spcBef>
                <a:spcPct val="50000"/>
              </a:spcBef>
            </a:pPr>
            <a:r>
              <a:rPr lang="en-US" b="1" i="1">
                <a:solidFill>
                  <a:schemeClr val="tx2"/>
                </a:solidFill>
              </a:rPr>
              <a:t>V = 140 in</a:t>
            </a:r>
            <a:r>
              <a:rPr lang="en-US" b="1" i="1" baseline="30000">
                <a:solidFill>
                  <a:schemeClr val="tx2"/>
                </a:solidFill>
              </a:rPr>
              <a:t>3</a:t>
            </a:r>
          </a:p>
        </p:txBody>
      </p:sp>
      <p:sp>
        <p:nvSpPr>
          <p:cNvPr id="12299" name="Text Box 11"/>
          <p:cNvSpPr txBox="1">
            <a:spLocks noChangeArrowheads="1"/>
          </p:cNvSpPr>
          <p:nvPr/>
        </p:nvSpPr>
        <p:spPr bwMode="auto">
          <a:xfrm>
            <a:off x="533400" y="55626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In this case it’s much easier to use </a:t>
            </a:r>
            <a:r>
              <a:rPr lang="en-US" b="1" i="1">
                <a:solidFill>
                  <a:schemeClr val="tx2"/>
                </a:solidFill>
              </a:rPr>
              <a:t>V = lwh</a:t>
            </a:r>
            <a:endParaRPr lang="en-US">
              <a:solidFill>
                <a:schemeClr val="tx2"/>
              </a:solidFill>
            </a:endParaRPr>
          </a:p>
        </p:txBody>
      </p:sp>
    </p:spTree>
    <p:extLst>
      <p:ext uri="{BB962C8B-B14F-4D97-AF65-F5344CB8AC3E}">
        <p14:creationId xmlns:p14="http://schemas.microsoft.com/office/powerpoint/2010/main" val="3416325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ox(in)">
                                      <p:cBhvr>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 calcmode="lin" valueType="num">
                                      <p:cBhvr additive="base">
                                        <p:cTn id="17" dur="500" fill="hold"/>
                                        <p:tgtEl>
                                          <p:spTgt spid="12293"/>
                                        </p:tgtEl>
                                        <p:attrNameLst>
                                          <p:attrName>ppt_x</p:attrName>
                                        </p:attrNameLst>
                                      </p:cBhvr>
                                      <p:tavLst>
                                        <p:tav tm="0">
                                          <p:val>
                                            <p:strVal val="#ppt_x"/>
                                          </p:val>
                                        </p:tav>
                                        <p:tav tm="100000">
                                          <p:val>
                                            <p:strVal val="#ppt_x"/>
                                          </p:val>
                                        </p:tav>
                                      </p:tavLst>
                                    </p:anim>
                                    <p:anim calcmode="lin" valueType="num">
                                      <p:cBhvr additive="base">
                                        <p:cTn id="1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2292"/>
                                        </p:tgtEl>
                                        <p:attrNameLst>
                                          <p:attrName>style.visibility</p:attrName>
                                        </p:attrNameLst>
                                      </p:cBhvr>
                                      <p:to>
                                        <p:strVal val="visible"/>
                                      </p:to>
                                    </p:set>
                                    <p:anim calcmode="lin" valueType="num">
                                      <p:cBhvr additive="base">
                                        <p:cTn id="23" dur="500" fill="hold"/>
                                        <p:tgtEl>
                                          <p:spTgt spid="12292"/>
                                        </p:tgtEl>
                                        <p:attrNameLst>
                                          <p:attrName>ppt_x</p:attrName>
                                        </p:attrNameLst>
                                      </p:cBhvr>
                                      <p:tavLst>
                                        <p:tav tm="0">
                                          <p:val>
                                            <p:strVal val="1+#ppt_w/2"/>
                                          </p:val>
                                        </p:tav>
                                        <p:tav tm="100000">
                                          <p:val>
                                            <p:strVal val="#ppt_x"/>
                                          </p:val>
                                        </p:tav>
                                      </p:tavLst>
                                    </p:anim>
                                    <p:anim calcmode="lin" valueType="num">
                                      <p:cBhvr additive="base">
                                        <p:cTn id="2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294"/>
                                        </p:tgtEl>
                                        <p:attrNameLst>
                                          <p:attrName>style.visibility</p:attrName>
                                        </p:attrNameLst>
                                      </p:cBhvr>
                                      <p:to>
                                        <p:strVal val="visible"/>
                                      </p:to>
                                    </p:set>
                                    <p:anim calcmode="lin" valueType="num">
                                      <p:cBhvr additive="base">
                                        <p:cTn id="29" dur="500" fill="hold"/>
                                        <p:tgtEl>
                                          <p:spTgt spid="12294"/>
                                        </p:tgtEl>
                                        <p:attrNameLst>
                                          <p:attrName>ppt_x</p:attrName>
                                        </p:attrNameLst>
                                      </p:cBhvr>
                                      <p:tavLst>
                                        <p:tav tm="0">
                                          <p:val>
                                            <p:strVal val="1+#ppt_w/2"/>
                                          </p:val>
                                        </p:tav>
                                        <p:tav tm="100000">
                                          <p:val>
                                            <p:strVal val="#ppt_x"/>
                                          </p:val>
                                        </p:tav>
                                      </p:tavLst>
                                    </p:anim>
                                    <p:anim calcmode="lin" valueType="num">
                                      <p:cBhvr additive="base">
                                        <p:cTn id="3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42" fill="hold" grpId="0" nodeType="clickEffect">
                                  <p:stCondLst>
                                    <p:cond delay="0"/>
                                  </p:stCondLst>
                                  <p:iterate type="lt">
                                    <p:tmPct val="100000"/>
                                  </p:iterate>
                                  <p:childTnLst>
                                    <p:set>
                                      <p:cBhvr>
                                        <p:cTn id="34" dur="1" fill="hold">
                                          <p:stCondLst>
                                            <p:cond delay="0"/>
                                          </p:stCondLst>
                                        </p:cTn>
                                        <p:tgtEl>
                                          <p:spTgt spid="12295"/>
                                        </p:tgtEl>
                                        <p:attrNameLst>
                                          <p:attrName>style.visibility</p:attrName>
                                        </p:attrNameLst>
                                      </p:cBhvr>
                                      <p:to>
                                        <p:strVal val="visible"/>
                                      </p:to>
                                    </p:set>
                                    <p:animEffect transition="in" filter="barn(outHorizontal)">
                                      <p:cBhvr>
                                        <p:cTn id="35" dur="75"/>
                                        <p:tgtEl>
                                          <p:spTgt spid="1229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297"/>
                                        </p:tgtEl>
                                        <p:attrNameLst>
                                          <p:attrName>style.visibility</p:attrName>
                                        </p:attrNameLst>
                                      </p:cBhvr>
                                      <p:to>
                                        <p:strVal val="visible"/>
                                      </p:to>
                                    </p:set>
                                    <p:animEffect transition="in" filter="dissolve">
                                      <p:cBhvr>
                                        <p:cTn id="40" dur="500"/>
                                        <p:tgtEl>
                                          <p:spTgt spid="1229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37" fill="hold" grpId="0" nodeType="clickEffect">
                                  <p:stCondLst>
                                    <p:cond delay="0"/>
                                  </p:stCondLst>
                                  <p:iterate type="lt">
                                    <p:tmPct val="100000"/>
                                  </p:iterate>
                                  <p:childTnLst>
                                    <p:set>
                                      <p:cBhvr>
                                        <p:cTn id="44" dur="1" fill="hold">
                                          <p:stCondLst>
                                            <p:cond delay="0"/>
                                          </p:stCondLst>
                                        </p:cTn>
                                        <p:tgtEl>
                                          <p:spTgt spid="12298"/>
                                        </p:tgtEl>
                                        <p:attrNameLst>
                                          <p:attrName>style.visibility</p:attrName>
                                        </p:attrNameLst>
                                      </p:cBhvr>
                                      <p:to>
                                        <p:strVal val="visible"/>
                                      </p:to>
                                    </p:set>
                                    <p:animEffect transition="in" filter="barn(outVertical)">
                                      <p:cBhvr>
                                        <p:cTn id="45" dur="75"/>
                                        <p:tgtEl>
                                          <p:spTgt spid="122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299"/>
                                        </p:tgtEl>
                                        <p:attrNameLst>
                                          <p:attrName>style.visibility</p:attrName>
                                        </p:attrNameLst>
                                      </p:cBhvr>
                                      <p:to>
                                        <p:strVal val="visible"/>
                                      </p:to>
                                    </p:set>
                                    <p:anim calcmode="lin" valueType="num">
                                      <p:cBhvr additive="base">
                                        <p:cTn id="50" dur="500"/>
                                        <p:tgtEl>
                                          <p:spTgt spid="12299"/>
                                        </p:tgtEl>
                                        <p:attrNameLst>
                                          <p:attrName>ppt_y</p:attrName>
                                        </p:attrNameLst>
                                      </p:cBhvr>
                                      <p:tavLst>
                                        <p:tav tm="0">
                                          <p:val>
                                            <p:strVal val="#ppt_y+#ppt_h*1.125000"/>
                                          </p:val>
                                        </p:tav>
                                        <p:tav tm="100000">
                                          <p:val>
                                            <p:strVal val="#ppt_y"/>
                                          </p:val>
                                        </p:tav>
                                      </p:tavLst>
                                    </p:anim>
                                    <p:animEffect transition="in" filter="wipe(up)">
                                      <p:cBhvr>
                                        <p:cTn id="51"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p:bldP spid="12292" grpId="0" autoUpdateAnimBg="0"/>
      <p:bldP spid="12293" grpId="0" autoUpdateAnimBg="0"/>
      <p:bldP spid="12294" grpId="0" autoUpdateAnimBg="0"/>
      <p:bldP spid="12295" grpId="0" autoUpdateAnimBg="0"/>
      <p:bldP spid="12297" grpId="0" autoUpdateAnimBg="0"/>
      <p:bldP spid="12298" grpId="0" autoUpdateAnimBg="0"/>
      <p:bldP spid="12299"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30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US" sz="3600">
                <a:solidFill>
                  <a:schemeClr val="tx2"/>
                </a:solidFill>
              </a:rPr>
              <a:t>Find the volume of this triangular prism</a:t>
            </a:r>
            <a:endParaRPr kumimoji="1" lang="en-US" sz="4400">
              <a:solidFill>
                <a:schemeClr val="tx2"/>
              </a:solidFill>
            </a:endParaRPr>
          </a:p>
        </p:txBody>
      </p:sp>
      <p:grpSp>
        <p:nvGrpSpPr>
          <p:cNvPr id="13351" name="Group 39"/>
          <p:cNvGrpSpPr>
            <a:grpSpLocks/>
          </p:cNvGrpSpPr>
          <p:nvPr/>
        </p:nvGrpSpPr>
        <p:grpSpPr bwMode="auto">
          <a:xfrm>
            <a:off x="1066800" y="1524000"/>
            <a:ext cx="3048000" cy="3733800"/>
            <a:chOff x="816" y="960"/>
            <a:chExt cx="1920" cy="2352"/>
          </a:xfrm>
        </p:grpSpPr>
        <p:grpSp>
          <p:nvGrpSpPr>
            <p:cNvPr id="13342" name="Group 30"/>
            <p:cNvGrpSpPr>
              <a:grpSpLocks/>
            </p:cNvGrpSpPr>
            <p:nvPr/>
          </p:nvGrpSpPr>
          <p:grpSpPr bwMode="auto">
            <a:xfrm>
              <a:off x="816" y="1056"/>
              <a:ext cx="1824" cy="2256"/>
              <a:chOff x="336" y="1008"/>
              <a:chExt cx="1824" cy="2256"/>
            </a:xfrm>
          </p:grpSpPr>
          <p:grpSp>
            <p:nvGrpSpPr>
              <p:cNvPr id="13327" name="Group 15"/>
              <p:cNvGrpSpPr>
                <a:grpSpLocks/>
              </p:cNvGrpSpPr>
              <p:nvPr/>
            </p:nvGrpSpPr>
            <p:grpSpPr bwMode="auto">
              <a:xfrm>
                <a:off x="1104" y="1008"/>
                <a:ext cx="1056" cy="1488"/>
                <a:chOff x="768" y="1728"/>
                <a:chExt cx="1056" cy="1488"/>
              </a:xfrm>
            </p:grpSpPr>
            <p:grpSp>
              <p:nvGrpSpPr>
                <p:cNvPr id="13323" name="Group 11"/>
                <p:cNvGrpSpPr>
                  <a:grpSpLocks/>
                </p:cNvGrpSpPr>
                <p:nvPr/>
              </p:nvGrpSpPr>
              <p:grpSpPr bwMode="auto">
                <a:xfrm>
                  <a:off x="960" y="1728"/>
                  <a:ext cx="864" cy="1296"/>
                  <a:chOff x="480" y="1872"/>
                  <a:chExt cx="864" cy="1296"/>
                </a:xfrm>
              </p:grpSpPr>
              <p:sp>
                <p:nvSpPr>
                  <p:cNvPr id="13315" name="AutoShape 3"/>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18" name="AutoShape 6"/>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13324" name="Group 12"/>
                <p:cNvGrpSpPr>
                  <a:grpSpLocks/>
                </p:cNvGrpSpPr>
                <p:nvPr/>
              </p:nvGrpSpPr>
              <p:grpSpPr bwMode="auto">
                <a:xfrm>
                  <a:off x="768" y="1920"/>
                  <a:ext cx="864" cy="1296"/>
                  <a:chOff x="480" y="1872"/>
                  <a:chExt cx="864" cy="1296"/>
                </a:xfrm>
              </p:grpSpPr>
              <p:sp>
                <p:nvSpPr>
                  <p:cNvPr id="13325" name="AutoShape 13"/>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26" name="AutoShape 14"/>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grpSp>
            <p:nvGrpSpPr>
              <p:cNvPr id="13328" name="Group 16"/>
              <p:cNvGrpSpPr>
                <a:grpSpLocks/>
              </p:cNvGrpSpPr>
              <p:nvPr/>
            </p:nvGrpSpPr>
            <p:grpSpPr bwMode="auto">
              <a:xfrm>
                <a:off x="720" y="1392"/>
                <a:ext cx="1056" cy="1488"/>
                <a:chOff x="768" y="1728"/>
                <a:chExt cx="1056" cy="1488"/>
              </a:xfrm>
            </p:grpSpPr>
            <p:grpSp>
              <p:nvGrpSpPr>
                <p:cNvPr id="13329" name="Group 17"/>
                <p:cNvGrpSpPr>
                  <a:grpSpLocks/>
                </p:cNvGrpSpPr>
                <p:nvPr/>
              </p:nvGrpSpPr>
              <p:grpSpPr bwMode="auto">
                <a:xfrm>
                  <a:off x="960" y="1728"/>
                  <a:ext cx="864" cy="1296"/>
                  <a:chOff x="480" y="1872"/>
                  <a:chExt cx="864" cy="1296"/>
                </a:xfrm>
              </p:grpSpPr>
              <p:sp>
                <p:nvSpPr>
                  <p:cNvPr id="13330" name="AutoShape 18"/>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31" name="AutoShape 19"/>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13332" name="Group 20"/>
                <p:cNvGrpSpPr>
                  <a:grpSpLocks/>
                </p:cNvGrpSpPr>
                <p:nvPr/>
              </p:nvGrpSpPr>
              <p:grpSpPr bwMode="auto">
                <a:xfrm>
                  <a:off x="768" y="1920"/>
                  <a:ext cx="864" cy="1296"/>
                  <a:chOff x="480" y="1872"/>
                  <a:chExt cx="864" cy="1296"/>
                </a:xfrm>
              </p:grpSpPr>
              <p:sp>
                <p:nvSpPr>
                  <p:cNvPr id="13333" name="AutoShape 21"/>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34" name="AutoShape 22"/>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grpSp>
            <p:nvGrpSpPr>
              <p:cNvPr id="13335" name="Group 23"/>
              <p:cNvGrpSpPr>
                <a:grpSpLocks/>
              </p:cNvGrpSpPr>
              <p:nvPr/>
            </p:nvGrpSpPr>
            <p:grpSpPr bwMode="auto">
              <a:xfrm>
                <a:off x="336" y="1776"/>
                <a:ext cx="1056" cy="1488"/>
                <a:chOff x="768" y="1728"/>
                <a:chExt cx="1056" cy="1488"/>
              </a:xfrm>
            </p:grpSpPr>
            <p:grpSp>
              <p:nvGrpSpPr>
                <p:cNvPr id="13336" name="Group 24"/>
                <p:cNvGrpSpPr>
                  <a:grpSpLocks/>
                </p:cNvGrpSpPr>
                <p:nvPr/>
              </p:nvGrpSpPr>
              <p:grpSpPr bwMode="auto">
                <a:xfrm>
                  <a:off x="960" y="1728"/>
                  <a:ext cx="864" cy="1296"/>
                  <a:chOff x="480" y="1872"/>
                  <a:chExt cx="864" cy="1296"/>
                </a:xfrm>
              </p:grpSpPr>
              <p:sp>
                <p:nvSpPr>
                  <p:cNvPr id="13337" name="AutoShape 25"/>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38" name="AutoShape 26"/>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13339" name="Group 27"/>
                <p:cNvGrpSpPr>
                  <a:grpSpLocks/>
                </p:cNvGrpSpPr>
                <p:nvPr/>
              </p:nvGrpSpPr>
              <p:grpSpPr bwMode="auto">
                <a:xfrm>
                  <a:off x="768" y="1920"/>
                  <a:ext cx="864" cy="1296"/>
                  <a:chOff x="480" y="1872"/>
                  <a:chExt cx="864" cy="1296"/>
                </a:xfrm>
              </p:grpSpPr>
              <p:sp>
                <p:nvSpPr>
                  <p:cNvPr id="13340" name="AutoShape 28"/>
                  <p:cNvSpPr>
                    <a:spLocks noChangeArrowheads="1"/>
                  </p:cNvSpPr>
                  <p:nvPr/>
                </p:nvSpPr>
                <p:spPr bwMode="auto">
                  <a:xfrm>
                    <a:off x="576" y="1872"/>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341" name="AutoShape 29"/>
                  <p:cNvSpPr>
                    <a:spLocks noChangeArrowheads="1"/>
                  </p:cNvSpPr>
                  <p:nvPr/>
                </p:nvSpPr>
                <p:spPr bwMode="auto">
                  <a:xfrm>
                    <a:off x="480" y="1968"/>
                    <a:ext cx="768" cy="1200"/>
                  </a:xfrm>
                  <a:prstGeom prst="rtTriangle">
                    <a:avLst/>
                  </a:prstGeom>
                  <a:solidFill>
                    <a:schemeClr val="accent1"/>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grpSp>
        <p:sp>
          <p:nvSpPr>
            <p:cNvPr id="13344" name="Line 32"/>
            <p:cNvSpPr>
              <a:spLocks noChangeShapeType="1"/>
            </p:cNvSpPr>
            <p:nvPr/>
          </p:nvSpPr>
          <p:spPr bwMode="auto">
            <a:xfrm>
              <a:off x="816" y="3312"/>
              <a:ext cx="768"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Line 33"/>
            <p:cNvSpPr>
              <a:spLocks noChangeShapeType="1"/>
            </p:cNvSpPr>
            <p:nvPr/>
          </p:nvSpPr>
          <p:spPr bwMode="auto">
            <a:xfrm>
              <a:off x="816" y="2112"/>
              <a:ext cx="0" cy="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Rectangle 34"/>
            <p:cNvSpPr>
              <a:spLocks noChangeArrowheads="1"/>
            </p:cNvSpPr>
            <p:nvPr/>
          </p:nvSpPr>
          <p:spPr bwMode="auto">
            <a:xfrm>
              <a:off x="816" y="3168"/>
              <a:ext cx="144" cy="14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Line 35"/>
            <p:cNvSpPr>
              <a:spLocks noChangeShapeType="1"/>
            </p:cNvSpPr>
            <p:nvPr/>
          </p:nvSpPr>
          <p:spPr bwMode="auto">
            <a:xfrm flipV="1">
              <a:off x="816" y="960"/>
              <a:ext cx="1152" cy="115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Line 36"/>
            <p:cNvSpPr>
              <a:spLocks noChangeShapeType="1"/>
            </p:cNvSpPr>
            <p:nvPr/>
          </p:nvSpPr>
          <p:spPr bwMode="auto">
            <a:xfrm flipV="1">
              <a:off x="1584" y="2160"/>
              <a:ext cx="1152" cy="115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Line 37"/>
            <p:cNvSpPr>
              <a:spLocks noChangeShapeType="1"/>
            </p:cNvSpPr>
            <p:nvPr/>
          </p:nvSpPr>
          <p:spPr bwMode="auto">
            <a:xfrm>
              <a:off x="1968" y="960"/>
              <a:ext cx="768" cy="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Line 38"/>
            <p:cNvSpPr>
              <a:spLocks noChangeShapeType="1"/>
            </p:cNvSpPr>
            <p:nvPr/>
          </p:nvSpPr>
          <p:spPr bwMode="auto">
            <a:xfrm>
              <a:off x="816" y="2112"/>
              <a:ext cx="768" cy="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52" name="Text Box 40"/>
          <p:cNvSpPr txBox="1">
            <a:spLocks noChangeArrowheads="1"/>
          </p:cNvSpPr>
          <p:nvPr/>
        </p:nvSpPr>
        <p:spPr bwMode="auto">
          <a:xfrm>
            <a:off x="0" y="4191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4 cm</a:t>
            </a:r>
          </a:p>
        </p:txBody>
      </p:sp>
      <p:sp>
        <p:nvSpPr>
          <p:cNvPr id="13353" name="Text Box 41"/>
          <p:cNvSpPr txBox="1">
            <a:spLocks noChangeArrowheads="1"/>
          </p:cNvSpPr>
          <p:nvPr/>
        </p:nvSpPr>
        <p:spPr bwMode="auto">
          <a:xfrm>
            <a:off x="1066800" y="52578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3 cm</a:t>
            </a:r>
          </a:p>
        </p:txBody>
      </p:sp>
      <p:sp>
        <p:nvSpPr>
          <p:cNvPr id="13354" name="Text Box 42"/>
          <p:cNvSpPr txBox="1">
            <a:spLocks noChangeArrowheads="1"/>
          </p:cNvSpPr>
          <p:nvPr/>
        </p:nvSpPr>
        <p:spPr bwMode="auto">
          <a:xfrm>
            <a:off x="3505200" y="1905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5 cm</a:t>
            </a:r>
          </a:p>
        </p:txBody>
      </p:sp>
      <p:sp>
        <p:nvSpPr>
          <p:cNvPr id="13355" name="Text Box 43"/>
          <p:cNvSpPr txBox="1">
            <a:spLocks noChangeArrowheads="1"/>
          </p:cNvSpPr>
          <p:nvPr/>
        </p:nvSpPr>
        <p:spPr bwMode="auto">
          <a:xfrm>
            <a:off x="3124200" y="4191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9 cm</a:t>
            </a:r>
          </a:p>
        </p:txBody>
      </p:sp>
      <p:sp>
        <p:nvSpPr>
          <p:cNvPr id="13357" name="Text Box 45"/>
          <p:cNvSpPr txBox="1">
            <a:spLocks noChangeArrowheads="1"/>
          </p:cNvSpPr>
          <p:nvPr/>
        </p:nvSpPr>
        <p:spPr bwMode="auto">
          <a:xfrm>
            <a:off x="4343400" y="1219200"/>
            <a:ext cx="44958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Since this is a triangular prism we must use</a:t>
            </a:r>
          </a:p>
          <a:p>
            <a:pPr algn="ctr">
              <a:spcBef>
                <a:spcPct val="50000"/>
              </a:spcBef>
            </a:pPr>
            <a:r>
              <a:rPr lang="en-US" b="1" i="1">
                <a:solidFill>
                  <a:schemeClr val="tx2"/>
                </a:solidFill>
              </a:rPr>
              <a:t>V = Bh</a:t>
            </a:r>
            <a:endParaRPr lang="en-US">
              <a:solidFill>
                <a:schemeClr val="tx2"/>
              </a:solidFill>
            </a:endParaRPr>
          </a:p>
          <a:p>
            <a:pPr algn="ctr">
              <a:spcBef>
                <a:spcPct val="50000"/>
              </a:spcBef>
            </a:pPr>
            <a:r>
              <a:rPr lang="en-US">
                <a:solidFill>
                  <a:schemeClr val="tx2"/>
                </a:solidFill>
              </a:rPr>
              <a:t>since the base is a triangle we must find the area of the triangle first using:</a:t>
            </a:r>
          </a:p>
          <a:p>
            <a:pPr algn="ctr">
              <a:spcBef>
                <a:spcPct val="50000"/>
              </a:spcBef>
            </a:pPr>
            <a:r>
              <a:rPr lang="en-US" b="1" i="1">
                <a:solidFill>
                  <a:schemeClr val="tx2"/>
                </a:solidFill>
              </a:rPr>
              <a:t>B = (1/2)bh</a:t>
            </a:r>
          </a:p>
          <a:p>
            <a:pPr algn="ctr">
              <a:spcBef>
                <a:spcPct val="50000"/>
              </a:spcBef>
            </a:pPr>
            <a:r>
              <a:rPr lang="en-US">
                <a:solidFill>
                  <a:schemeClr val="tx2"/>
                </a:solidFill>
              </a:rPr>
              <a:t>(where</a:t>
            </a:r>
            <a:r>
              <a:rPr lang="en-US" b="1" i="1">
                <a:solidFill>
                  <a:schemeClr val="tx2"/>
                </a:solidFill>
              </a:rPr>
              <a:t> b </a:t>
            </a:r>
            <a:r>
              <a:rPr lang="en-US">
                <a:solidFill>
                  <a:schemeClr val="tx2"/>
                </a:solidFill>
              </a:rPr>
              <a:t>&amp;</a:t>
            </a:r>
            <a:r>
              <a:rPr lang="en-US" b="1" i="1">
                <a:solidFill>
                  <a:schemeClr val="tx2"/>
                </a:solidFill>
              </a:rPr>
              <a:t> h </a:t>
            </a:r>
            <a:r>
              <a:rPr lang="en-US">
                <a:solidFill>
                  <a:schemeClr val="tx2"/>
                </a:solidFill>
              </a:rPr>
              <a:t>are perpendicular)</a:t>
            </a:r>
            <a:endParaRPr lang="en-US" b="1" i="1">
              <a:solidFill>
                <a:schemeClr val="tx2"/>
              </a:solidFill>
            </a:endParaRPr>
          </a:p>
          <a:p>
            <a:pPr algn="ctr">
              <a:spcBef>
                <a:spcPct val="50000"/>
              </a:spcBef>
            </a:pPr>
            <a:r>
              <a:rPr lang="en-US" b="1" i="1">
                <a:solidFill>
                  <a:schemeClr val="tx2"/>
                </a:solidFill>
              </a:rPr>
              <a:t>B = (1/2)(3)(4)</a:t>
            </a:r>
            <a:endParaRPr lang="en-US" b="1" i="1" baseline="30000">
              <a:solidFill>
                <a:schemeClr val="tx2"/>
              </a:solidFill>
            </a:endParaRPr>
          </a:p>
          <a:p>
            <a:pPr algn="ctr">
              <a:spcBef>
                <a:spcPct val="50000"/>
              </a:spcBef>
            </a:pPr>
            <a:r>
              <a:rPr lang="en-US" b="1" i="1" baseline="30000">
                <a:solidFill>
                  <a:schemeClr val="tx2"/>
                </a:solidFill>
              </a:rPr>
              <a:t> </a:t>
            </a:r>
            <a:r>
              <a:rPr lang="en-US" b="1" i="1">
                <a:solidFill>
                  <a:schemeClr val="tx2"/>
                </a:solidFill>
              </a:rPr>
              <a:t>B = (1/2)(12)</a:t>
            </a:r>
          </a:p>
          <a:p>
            <a:pPr algn="ctr">
              <a:spcBef>
                <a:spcPct val="50000"/>
              </a:spcBef>
            </a:pPr>
            <a:r>
              <a:rPr lang="en-US" b="1" i="1">
                <a:solidFill>
                  <a:schemeClr val="tx2"/>
                </a:solidFill>
              </a:rPr>
              <a:t>B = 6 cm</a:t>
            </a:r>
            <a:r>
              <a:rPr lang="en-US" b="1" i="1" baseline="30000">
                <a:solidFill>
                  <a:schemeClr val="tx2"/>
                </a:solidFill>
              </a:rPr>
              <a:t>2</a:t>
            </a:r>
          </a:p>
        </p:txBody>
      </p:sp>
      <p:sp>
        <p:nvSpPr>
          <p:cNvPr id="13358" name="Text Box 46"/>
          <p:cNvSpPr txBox="1">
            <a:spLocks noChangeArrowheads="1"/>
          </p:cNvSpPr>
          <p:nvPr/>
        </p:nvSpPr>
        <p:spPr bwMode="auto">
          <a:xfrm>
            <a:off x="5410200" y="1219200"/>
            <a:ext cx="2286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BASE AREA </a:t>
            </a:r>
          </a:p>
          <a:p>
            <a:pPr algn="ctr">
              <a:spcBef>
                <a:spcPct val="50000"/>
              </a:spcBef>
            </a:pPr>
            <a:r>
              <a:rPr lang="en-US" b="1" i="1">
                <a:solidFill>
                  <a:schemeClr val="tx2"/>
                </a:solidFill>
              </a:rPr>
              <a:t>B = 6 cm</a:t>
            </a:r>
            <a:r>
              <a:rPr lang="en-US" b="1" i="1" baseline="30000">
                <a:solidFill>
                  <a:schemeClr val="tx2"/>
                </a:solidFill>
              </a:rPr>
              <a:t>2</a:t>
            </a:r>
          </a:p>
        </p:txBody>
      </p:sp>
      <p:sp>
        <p:nvSpPr>
          <p:cNvPr id="13359" name="Text Box 47"/>
          <p:cNvSpPr txBox="1">
            <a:spLocks noChangeArrowheads="1"/>
          </p:cNvSpPr>
          <p:nvPr/>
        </p:nvSpPr>
        <p:spPr bwMode="auto">
          <a:xfrm>
            <a:off x="4343400" y="2438400"/>
            <a:ext cx="4495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rPr>
              <a:t>Now we use</a:t>
            </a:r>
          </a:p>
          <a:p>
            <a:pPr algn="ctr">
              <a:spcBef>
                <a:spcPct val="50000"/>
              </a:spcBef>
            </a:pPr>
            <a:r>
              <a:rPr lang="en-US" b="1" i="1">
                <a:solidFill>
                  <a:schemeClr val="tx2"/>
                </a:solidFill>
              </a:rPr>
              <a:t>V = Bh</a:t>
            </a:r>
            <a:endParaRPr lang="en-US">
              <a:solidFill>
                <a:schemeClr val="tx2"/>
              </a:solidFill>
            </a:endParaRPr>
          </a:p>
          <a:p>
            <a:pPr algn="ctr">
              <a:spcBef>
                <a:spcPct val="50000"/>
              </a:spcBef>
            </a:pPr>
            <a:r>
              <a:rPr lang="en-US">
                <a:solidFill>
                  <a:schemeClr val="tx2"/>
                </a:solidFill>
              </a:rPr>
              <a:t>where </a:t>
            </a:r>
            <a:r>
              <a:rPr lang="en-US" b="1" i="1">
                <a:solidFill>
                  <a:schemeClr val="tx2"/>
                </a:solidFill>
              </a:rPr>
              <a:t>h</a:t>
            </a:r>
            <a:r>
              <a:rPr lang="en-US">
                <a:solidFill>
                  <a:schemeClr val="tx2"/>
                </a:solidFill>
              </a:rPr>
              <a:t> is the distance between the bases.</a:t>
            </a:r>
          </a:p>
          <a:p>
            <a:pPr algn="ctr">
              <a:spcBef>
                <a:spcPct val="50000"/>
              </a:spcBef>
            </a:pPr>
            <a:r>
              <a:rPr lang="en-US" b="1" i="1">
                <a:solidFill>
                  <a:schemeClr val="tx2"/>
                </a:solidFill>
              </a:rPr>
              <a:t>V = (6 cm</a:t>
            </a:r>
            <a:r>
              <a:rPr lang="en-US" b="1" i="1" baseline="30000">
                <a:solidFill>
                  <a:schemeClr val="tx2"/>
                </a:solidFill>
              </a:rPr>
              <a:t>2</a:t>
            </a:r>
            <a:r>
              <a:rPr lang="en-US" b="1" i="1">
                <a:solidFill>
                  <a:schemeClr val="tx2"/>
                </a:solidFill>
              </a:rPr>
              <a:t>)(9 cm)</a:t>
            </a:r>
          </a:p>
          <a:p>
            <a:pPr algn="ctr">
              <a:spcBef>
                <a:spcPct val="50000"/>
              </a:spcBef>
            </a:pPr>
            <a:r>
              <a:rPr lang="en-US" b="1" i="1">
                <a:solidFill>
                  <a:schemeClr val="tx2"/>
                </a:solidFill>
              </a:rPr>
              <a:t>V = 54 cm</a:t>
            </a:r>
            <a:r>
              <a:rPr lang="en-US" b="1" i="1" baseline="30000">
                <a:solidFill>
                  <a:schemeClr val="tx2"/>
                </a:solidFill>
              </a:rPr>
              <a:t>3</a:t>
            </a:r>
          </a:p>
        </p:txBody>
      </p:sp>
    </p:spTree>
    <p:extLst>
      <p:ext uri="{BB962C8B-B14F-4D97-AF65-F5344CB8AC3E}">
        <p14:creationId xmlns:p14="http://schemas.microsoft.com/office/powerpoint/2010/main" val="930374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13351"/>
                                        </p:tgtEl>
                                        <p:attrNameLst>
                                          <p:attrName>style.visibility</p:attrName>
                                        </p:attrNameLst>
                                      </p:cBhvr>
                                      <p:to>
                                        <p:strVal val="visible"/>
                                      </p:to>
                                    </p:set>
                                    <p:anim calcmode="lin" valueType="num">
                                      <p:cBhvr additive="base">
                                        <p:cTn id="13" dur="500" fill="hold"/>
                                        <p:tgtEl>
                                          <p:spTgt spid="13351"/>
                                        </p:tgtEl>
                                        <p:attrNameLst>
                                          <p:attrName>ppt_x</p:attrName>
                                        </p:attrNameLst>
                                      </p:cBhvr>
                                      <p:tavLst>
                                        <p:tav tm="0">
                                          <p:val>
                                            <p:strVal val="0-#ppt_w/2"/>
                                          </p:val>
                                        </p:tav>
                                        <p:tav tm="100000">
                                          <p:val>
                                            <p:strVal val="#ppt_x"/>
                                          </p:val>
                                        </p:tav>
                                      </p:tavLst>
                                    </p:anim>
                                    <p:anim calcmode="lin" valueType="num">
                                      <p:cBhvr additive="base">
                                        <p:cTn id="14" dur="500" fill="hold"/>
                                        <p:tgtEl>
                                          <p:spTgt spid="133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52"/>
                                        </p:tgtEl>
                                        <p:attrNameLst>
                                          <p:attrName>style.visibility</p:attrName>
                                        </p:attrNameLst>
                                      </p:cBhvr>
                                      <p:to>
                                        <p:strVal val="visible"/>
                                      </p:to>
                                    </p:set>
                                    <p:anim calcmode="lin" valueType="num">
                                      <p:cBhvr additive="base">
                                        <p:cTn id="19" dur="500" fill="hold"/>
                                        <p:tgtEl>
                                          <p:spTgt spid="13352"/>
                                        </p:tgtEl>
                                        <p:attrNameLst>
                                          <p:attrName>ppt_x</p:attrName>
                                        </p:attrNameLst>
                                      </p:cBhvr>
                                      <p:tavLst>
                                        <p:tav tm="0">
                                          <p:val>
                                            <p:strVal val="0-#ppt_w/2"/>
                                          </p:val>
                                        </p:tav>
                                        <p:tav tm="100000">
                                          <p:val>
                                            <p:strVal val="#ppt_x"/>
                                          </p:val>
                                        </p:tav>
                                      </p:tavLst>
                                    </p:anim>
                                    <p:anim calcmode="lin" valueType="num">
                                      <p:cBhvr additive="base">
                                        <p:cTn id="20" dur="500" fill="hold"/>
                                        <p:tgtEl>
                                          <p:spTgt spid="1335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53"/>
                                        </p:tgtEl>
                                        <p:attrNameLst>
                                          <p:attrName>style.visibility</p:attrName>
                                        </p:attrNameLst>
                                      </p:cBhvr>
                                      <p:to>
                                        <p:strVal val="visible"/>
                                      </p:to>
                                    </p:set>
                                    <p:anim calcmode="lin" valueType="num">
                                      <p:cBhvr additive="base">
                                        <p:cTn id="25" dur="500" fill="hold"/>
                                        <p:tgtEl>
                                          <p:spTgt spid="13353"/>
                                        </p:tgtEl>
                                        <p:attrNameLst>
                                          <p:attrName>ppt_x</p:attrName>
                                        </p:attrNameLst>
                                      </p:cBhvr>
                                      <p:tavLst>
                                        <p:tav tm="0">
                                          <p:val>
                                            <p:strVal val="#ppt_x"/>
                                          </p:val>
                                        </p:tav>
                                        <p:tav tm="100000">
                                          <p:val>
                                            <p:strVal val="#ppt_x"/>
                                          </p:val>
                                        </p:tav>
                                      </p:tavLst>
                                    </p:anim>
                                    <p:anim calcmode="lin" valueType="num">
                                      <p:cBhvr additive="base">
                                        <p:cTn id="26" dur="500" fill="hold"/>
                                        <p:tgtEl>
                                          <p:spTgt spid="1335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3354"/>
                                        </p:tgtEl>
                                        <p:attrNameLst>
                                          <p:attrName>style.visibility</p:attrName>
                                        </p:attrNameLst>
                                      </p:cBhvr>
                                      <p:to>
                                        <p:strVal val="visible"/>
                                      </p:to>
                                    </p:set>
                                    <p:anim calcmode="lin" valueType="num">
                                      <p:cBhvr additive="base">
                                        <p:cTn id="31" dur="500" fill="hold"/>
                                        <p:tgtEl>
                                          <p:spTgt spid="13354"/>
                                        </p:tgtEl>
                                        <p:attrNameLst>
                                          <p:attrName>ppt_x</p:attrName>
                                        </p:attrNameLst>
                                      </p:cBhvr>
                                      <p:tavLst>
                                        <p:tav tm="0">
                                          <p:val>
                                            <p:strVal val="1+#ppt_w/2"/>
                                          </p:val>
                                        </p:tav>
                                        <p:tav tm="100000">
                                          <p:val>
                                            <p:strVal val="#ppt_x"/>
                                          </p:val>
                                        </p:tav>
                                      </p:tavLst>
                                    </p:anim>
                                    <p:anim calcmode="lin" valueType="num">
                                      <p:cBhvr additive="base">
                                        <p:cTn id="32" dur="500" fill="hold"/>
                                        <p:tgtEl>
                                          <p:spTgt spid="1335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355"/>
                                        </p:tgtEl>
                                        <p:attrNameLst>
                                          <p:attrName>style.visibility</p:attrName>
                                        </p:attrNameLst>
                                      </p:cBhvr>
                                      <p:to>
                                        <p:strVal val="visible"/>
                                      </p:to>
                                    </p:set>
                                    <p:anim calcmode="lin" valueType="num">
                                      <p:cBhvr additive="base">
                                        <p:cTn id="37" dur="500" fill="hold"/>
                                        <p:tgtEl>
                                          <p:spTgt spid="13355"/>
                                        </p:tgtEl>
                                        <p:attrNameLst>
                                          <p:attrName>ppt_x</p:attrName>
                                        </p:attrNameLst>
                                      </p:cBhvr>
                                      <p:tavLst>
                                        <p:tav tm="0">
                                          <p:val>
                                            <p:strVal val="1+#ppt_w/2"/>
                                          </p:val>
                                        </p:tav>
                                        <p:tav tm="100000">
                                          <p:val>
                                            <p:strVal val="#ppt_x"/>
                                          </p:val>
                                        </p:tav>
                                      </p:tavLst>
                                    </p:anim>
                                    <p:anim calcmode="lin" valueType="num">
                                      <p:cBhvr additive="base">
                                        <p:cTn id="38" dur="500" fill="hold"/>
                                        <p:tgtEl>
                                          <p:spTgt spid="1335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42" fill="hold" grpId="0" nodeType="clickEffect">
                                  <p:stCondLst>
                                    <p:cond delay="0"/>
                                  </p:stCondLst>
                                  <p:iterate type="lt">
                                    <p:tmPct val="100000"/>
                                  </p:iterate>
                                  <p:childTnLst>
                                    <p:set>
                                      <p:cBhvr>
                                        <p:cTn id="42" dur="1" fill="hold">
                                          <p:stCondLst>
                                            <p:cond delay="0"/>
                                          </p:stCondLst>
                                        </p:cTn>
                                        <p:tgtEl>
                                          <p:spTgt spid="13357"/>
                                        </p:tgtEl>
                                        <p:attrNameLst>
                                          <p:attrName>style.visibility</p:attrName>
                                        </p:attrNameLst>
                                      </p:cBhvr>
                                      <p:to>
                                        <p:strVal val="visible"/>
                                      </p:to>
                                    </p:set>
                                    <p:animEffect transition="in" filter="barn(outHorizontal)">
                                      <p:cBhvr>
                                        <p:cTn id="43" dur="75"/>
                                        <p:tgtEl>
                                          <p:spTgt spid="13357"/>
                                        </p:tgtEl>
                                      </p:cBhvr>
                                    </p:animEffect>
                                  </p:childTnLst>
                                  <p:subTnLst>
                                    <p:set>
                                      <p:cBhvr override="childStyle">
                                        <p:cTn dur="1" fill="hold" display="0" masterRel="nextClick" afterEffect="1"/>
                                        <p:tgtEl>
                                          <p:spTgt spid="13357"/>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5" fill="hold" grpId="0" nodeType="clickEffect">
                                  <p:stCondLst>
                                    <p:cond delay="0"/>
                                  </p:stCondLst>
                                  <p:iterate type="lt">
                                    <p:tmPct val="100000"/>
                                  </p:iterate>
                                  <p:childTnLst>
                                    <p:set>
                                      <p:cBhvr>
                                        <p:cTn id="47" dur="1" fill="hold">
                                          <p:stCondLst>
                                            <p:cond delay="0"/>
                                          </p:stCondLst>
                                        </p:cTn>
                                        <p:tgtEl>
                                          <p:spTgt spid="13358"/>
                                        </p:tgtEl>
                                        <p:attrNameLst>
                                          <p:attrName>style.visibility</p:attrName>
                                        </p:attrNameLst>
                                      </p:cBhvr>
                                      <p:to>
                                        <p:strVal val="visible"/>
                                      </p:to>
                                    </p:set>
                                    <p:animEffect transition="in" filter="blinds(vertical)">
                                      <p:cBhvr>
                                        <p:cTn id="48" dur="75"/>
                                        <p:tgtEl>
                                          <p:spTgt spid="1335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iterate type="lt">
                                    <p:tmPct val="100000"/>
                                  </p:iterate>
                                  <p:childTnLst>
                                    <p:set>
                                      <p:cBhvr>
                                        <p:cTn id="52" dur="1" fill="hold">
                                          <p:stCondLst>
                                            <p:cond delay="0"/>
                                          </p:stCondLst>
                                        </p:cTn>
                                        <p:tgtEl>
                                          <p:spTgt spid="13359"/>
                                        </p:tgtEl>
                                        <p:attrNameLst>
                                          <p:attrName>style.visibility</p:attrName>
                                        </p:attrNameLst>
                                      </p:cBhvr>
                                      <p:to>
                                        <p:strVal val="visible"/>
                                      </p:to>
                                    </p:set>
                                    <p:animEffect transition="in" filter="blinds(horizontal)">
                                      <p:cBhvr>
                                        <p:cTn id="53" dur="75"/>
                                        <p:tgtEl>
                                          <p:spTgt spid="13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52" grpId="0" autoUpdateAnimBg="0"/>
      <p:bldP spid="13353" grpId="0" autoUpdateAnimBg="0"/>
      <p:bldP spid="13354" grpId="0" autoUpdateAnimBg="0"/>
      <p:bldP spid="13355" grpId="0" autoUpdateAnimBg="0"/>
      <p:bldP spid="13357" grpId="0" autoUpdateAnimBg="0"/>
      <p:bldP spid="13358" grpId="0" autoUpdateAnimBg="0"/>
      <p:bldP spid="13359" grpId="0"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1082345" y="2590800"/>
            <a:ext cx="6918655" cy="3352800"/>
          </a:xfrm>
        </p:spPr>
        <p:txBody>
          <a:bodyPr>
            <a:normAutofit/>
          </a:bodyPr>
          <a:lstStyle/>
          <a:p>
            <a:pPr marL="365760" lvl="1" indent="0">
              <a:buNone/>
            </a:pPr>
            <a:r>
              <a:rPr lang="en-US" dirty="0"/>
              <a:t>The focus for this lesson was </a:t>
            </a:r>
            <a:r>
              <a:rPr lang="en-US" dirty="0" smtClean="0"/>
              <a:t>to learn how to solve </a:t>
            </a:r>
            <a:r>
              <a:rPr lang="en-US" dirty="0"/>
              <a:t>problems involving surface area and volume of rectangular prisms and polyhedral solids. </a:t>
            </a:r>
          </a:p>
          <a:p>
            <a:pPr marL="68580" indent="0">
              <a:buNone/>
            </a:pPr>
            <a:endParaRPr lang="en-US" dirty="0"/>
          </a:p>
        </p:txBody>
      </p:sp>
    </p:spTree>
    <p:extLst>
      <p:ext uri="{BB962C8B-B14F-4D97-AF65-F5344CB8AC3E}">
        <p14:creationId xmlns:p14="http://schemas.microsoft.com/office/powerpoint/2010/main" val="33998557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Reflection</a:t>
            </a:r>
            <a:endParaRPr lang="en-US" sz="2800" b="1" dirty="0">
              <a:solidFill>
                <a:schemeClr val="tx1"/>
              </a:solidFill>
            </a:endParaRPr>
          </a:p>
        </p:txBody>
      </p:sp>
      <p:sp>
        <p:nvSpPr>
          <p:cNvPr id="3" name="Content Placeholder 2"/>
          <p:cNvSpPr>
            <a:spLocks noGrp="1"/>
          </p:cNvSpPr>
          <p:nvPr>
            <p:ph idx="1"/>
          </p:nvPr>
        </p:nvSpPr>
        <p:spPr>
          <a:xfrm>
            <a:off x="1082345" y="838200"/>
            <a:ext cx="6537655" cy="5105400"/>
          </a:xfrm>
        </p:spPr>
        <p:txBody>
          <a:bodyPr>
            <a:normAutofit/>
          </a:bodyPr>
          <a:lstStyle/>
          <a:p>
            <a:pPr marL="68580" indent="0">
              <a:buNone/>
            </a:pPr>
            <a:r>
              <a:rPr lang="en-US" dirty="0" smtClean="0"/>
              <a:t>Exit Ticket Question</a:t>
            </a:r>
          </a:p>
          <a:p>
            <a:pPr marL="68580" indent="0">
              <a:buNone/>
            </a:pPr>
            <a:r>
              <a:rPr lang="en-US" dirty="0" smtClean="0"/>
              <a:t>What was confusing in today’s lesson?</a:t>
            </a:r>
            <a:endParaRPr lang="en-US" dirty="0"/>
          </a:p>
          <a:p>
            <a:pPr marL="68580" indent="0">
              <a:buNone/>
            </a:pPr>
            <a:endParaRPr lang="en-US" dirty="0"/>
          </a:p>
        </p:txBody>
      </p:sp>
      <p:pic>
        <p:nvPicPr>
          <p:cNvPr id="72706" name="Picture 2" descr="http://occupations.phillipmartin.info/science_variab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617220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5676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3" name="Picture 1" descr="http://animals.phillipmartin.info/doggi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766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27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Partner Activity</a:t>
            </a:r>
            <a:endParaRPr lang="en-US" sz="2800" dirty="0">
              <a:solidFill>
                <a:schemeClr val="tx1"/>
              </a:solidFill>
            </a:endParaRPr>
          </a:p>
        </p:txBody>
      </p:sp>
      <p:sp>
        <p:nvSpPr>
          <p:cNvPr id="3" name="Content Placeholder 2"/>
          <p:cNvSpPr>
            <a:spLocks noGrp="1"/>
          </p:cNvSpPr>
          <p:nvPr>
            <p:ph idx="1"/>
          </p:nvPr>
        </p:nvSpPr>
        <p:spPr>
          <a:xfrm>
            <a:off x="1043492" y="3403826"/>
            <a:ext cx="6957507" cy="2768373"/>
          </a:xfrm>
        </p:spPr>
        <p:txBody>
          <a:bodyPr>
            <a:normAutofit/>
          </a:bodyPr>
          <a:lstStyle/>
          <a:p>
            <a:pPr marL="68580" indent="0">
              <a:buNone/>
            </a:pPr>
            <a:r>
              <a:rPr lang="en-US" dirty="0" smtClean="0"/>
              <a:t>Draw your fence on the grid paper.</a:t>
            </a:r>
          </a:p>
          <a:p>
            <a:pPr marL="68580" indent="0">
              <a:buNone/>
            </a:pPr>
            <a:endParaRPr lang="en-US" dirty="0"/>
          </a:p>
          <a:p>
            <a:pPr marL="68580" indent="0">
              <a:buNone/>
            </a:pPr>
            <a:r>
              <a:rPr lang="en-US" dirty="0" smtClean="0"/>
              <a:t>Is there another way to build your fence with different dimensions?</a:t>
            </a:r>
          </a:p>
        </p:txBody>
      </p:sp>
      <p:pic>
        <p:nvPicPr>
          <p:cNvPr id="29698" name="Picture 2" descr="14 x 14 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621" y="689201"/>
            <a:ext cx="28765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9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199" y="76200"/>
            <a:ext cx="3822817" cy="609600"/>
          </a:xfrm>
        </p:spPr>
        <p:txBody>
          <a:bodyPr>
            <a:noAutofit/>
          </a:bodyPr>
          <a:lstStyle/>
          <a:p>
            <a:r>
              <a:rPr lang="en-US" sz="2000" dirty="0" smtClean="0">
                <a:solidFill>
                  <a:schemeClr val="tx1"/>
                </a:solidFill>
              </a:rPr>
              <a:t>How to Find Perimeter- </a:t>
            </a:r>
            <a:br>
              <a:rPr lang="en-US" sz="2000" dirty="0" smtClean="0">
                <a:solidFill>
                  <a:schemeClr val="tx1"/>
                </a:solidFill>
              </a:rPr>
            </a:br>
            <a:r>
              <a:rPr lang="en-US" sz="2000" dirty="0" smtClean="0">
                <a:solidFill>
                  <a:schemeClr val="tx1"/>
                </a:solidFill>
              </a:rPr>
              <a:t>Knowledge</a:t>
            </a:r>
            <a:endParaRPr lang="en-US" sz="2000" dirty="0">
              <a:solidFill>
                <a:schemeClr val="tx1"/>
              </a:solidFill>
            </a:endParaRPr>
          </a:p>
        </p:txBody>
      </p:sp>
      <p:pic>
        <p:nvPicPr>
          <p:cNvPr id="7" name="Picture 1" descr="http://animals.phillipmartin.info/puppie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4572000"/>
            <a:ext cx="2390916"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http://animals.phillipmartin.info/puppy2.gi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23543" y="4114800"/>
            <a:ext cx="1676400" cy="1417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http://animals.phillipmartin.info/puppy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858000" y="4708071"/>
            <a:ext cx="1613017"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838200"/>
            <a:ext cx="7162800" cy="2308324"/>
          </a:xfrm>
          <a:prstGeom prst="rect">
            <a:avLst/>
          </a:prstGeom>
          <a:noFill/>
        </p:spPr>
        <p:txBody>
          <a:bodyPr wrap="square" rtlCol="0">
            <a:spAutoFit/>
          </a:bodyPr>
          <a:lstStyle/>
          <a:p>
            <a:r>
              <a:rPr lang="en-US" dirty="0" smtClean="0"/>
              <a:t>The distance around a shape is called the </a:t>
            </a:r>
            <a:r>
              <a:rPr lang="en-US" b="1" dirty="0" smtClean="0">
                <a:solidFill>
                  <a:srgbClr val="FF0000"/>
                </a:solidFill>
              </a:rPr>
              <a:t>perimeter</a:t>
            </a:r>
            <a:r>
              <a:rPr lang="en-US" dirty="0" smtClean="0"/>
              <a:t>.</a:t>
            </a:r>
          </a:p>
          <a:p>
            <a:endParaRPr lang="en-US" dirty="0" smtClean="0"/>
          </a:p>
          <a:p>
            <a:endParaRPr lang="en-US" dirty="0"/>
          </a:p>
          <a:p>
            <a:r>
              <a:rPr lang="en-US" dirty="0" err="1" smtClean="0"/>
              <a:t>BrainPop</a:t>
            </a:r>
            <a:r>
              <a:rPr lang="en-US" dirty="0" smtClean="0"/>
              <a:t> Jr. (4:30 minutes)</a:t>
            </a:r>
            <a:br>
              <a:rPr lang="en-US" dirty="0" smtClean="0"/>
            </a:br>
            <a:r>
              <a:rPr lang="en-US" dirty="0" smtClean="0">
                <a:hlinkClick r:id="rId5"/>
              </a:rPr>
              <a:t>http://www.brainpopjr.com/math/measurement/perimeter/</a:t>
            </a:r>
            <a:endParaRPr lang="en-US" dirty="0" smtClean="0"/>
          </a:p>
          <a:p>
            <a:endParaRPr lang="en-US" dirty="0"/>
          </a:p>
          <a:p>
            <a:endParaRPr lang="en-US" dirty="0" smtClean="0"/>
          </a:p>
          <a:p>
            <a:endParaRPr lang="en-US" dirty="0" smtClean="0"/>
          </a:p>
        </p:txBody>
      </p:sp>
    </p:spTree>
    <p:extLst>
      <p:ext uri="{BB962C8B-B14F-4D97-AF65-F5344CB8AC3E}">
        <p14:creationId xmlns:p14="http://schemas.microsoft.com/office/powerpoint/2010/main" val="791939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505200" cy="609600"/>
          </a:xfrm>
        </p:spPr>
        <p:txBody>
          <a:bodyPr>
            <a:noAutofit/>
          </a:bodyPr>
          <a:lstStyle/>
          <a:p>
            <a:r>
              <a:rPr lang="en-US" sz="2000" dirty="0" smtClean="0">
                <a:solidFill>
                  <a:schemeClr val="tx1"/>
                </a:solidFill>
              </a:rPr>
              <a:t>Formula –</a:t>
            </a:r>
            <a:br>
              <a:rPr lang="en-US" sz="2000" dirty="0" smtClean="0">
                <a:solidFill>
                  <a:schemeClr val="tx1"/>
                </a:solidFill>
              </a:rPr>
            </a:br>
            <a:r>
              <a:rPr lang="en-US" sz="2000" dirty="0" smtClean="0">
                <a:solidFill>
                  <a:schemeClr val="tx1"/>
                </a:solidFill>
              </a:rPr>
              <a:t>Comprehend</a:t>
            </a:r>
            <a:endParaRPr lang="en-US" sz="2000" dirty="0">
              <a:solidFill>
                <a:schemeClr val="tx1"/>
              </a:solidFill>
            </a:endParaRPr>
          </a:p>
        </p:txBody>
      </p:sp>
      <p:sp>
        <p:nvSpPr>
          <p:cNvPr id="3" name="Content Placeholder 2"/>
          <p:cNvSpPr>
            <a:spLocks noGrp="1"/>
          </p:cNvSpPr>
          <p:nvPr>
            <p:ph idx="1"/>
          </p:nvPr>
        </p:nvSpPr>
        <p:spPr>
          <a:xfrm>
            <a:off x="838200" y="762000"/>
            <a:ext cx="7696200" cy="5562600"/>
          </a:xfrm>
        </p:spPr>
        <p:txBody>
          <a:bodyPr>
            <a:normAutofit/>
          </a:bodyPr>
          <a:lstStyle/>
          <a:p>
            <a:pPr marL="68580" indent="0">
              <a:buNone/>
            </a:pPr>
            <a:r>
              <a:rPr lang="en-US" dirty="0"/>
              <a:t>Perimeter can always be computed by adding </a:t>
            </a:r>
            <a:r>
              <a:rPr lang="en-US" dirty="0" smtClean="0"/>
              <a:t>the lengths of the sides of the polygon.</a:t>
            </a:r>
          </a:p>
          <a:p>
            <a:endParaRPr lang="en-US" dirty="0"/>
          </a:p>
          <a:p>
            <a:pPr marL="68580" indent="0">
              <a:buNone/>
            </a:pPr>
            <a:r>
              <a:rPr lang="en-US" dirty="0"/>
              <a:t>Remember -  Perimeter means the length around an object. </a:t>
            </a:r>
            <a:endParaRPr lang="en-US" dirty="0" smtClean="0"/>
          </a:p>
          <a:p>
            <a:pPr marL="68580" indent="0">
              <a:buNone/>
            </a:pPr>
            <a:endParaRPr lang="en-US" dirty="0"/>
          </a:p>
          <a:p>
            <a:pPr marL="68580" indent="0" algn="ctr">
              <a:buNone/>
            </a:pPr>
            <a:endParaRPr lang="en-US" sz="4000" dirty="0" smtClean="0"/>
          </a:p>
          <a:p>
            <a:pPr marL="68580" indent="0" algn="ctr">
              <a:buNone/>
            </a:pPr>
            <a:endParaRPr lang="en-US" sz="4000" dirty="0"/>
          </a:p>
          <a:p>
            <a:pPr marL="68580" indent="0" algn="ctr">
              <a:buNone/>
            </a:pPr>
            <a:endParaRPr lang="en-US" sz="4000" dirty="0" smtClean="0"/>
          </a:p>
          <a:p>
            <a:pPr marL="68580" indent="0" algn="ctr">
              <a:buNone/>
            </a:pPr>
            <a:r>
              <a:rPr lang="en-US" sz="4000" dirty="0" smtClean="0"/>
              <a:t>Complete Graphic Organizer.</a:t>
            </a:r>
            <a:endParaRPr lang="en-US" dirty="0"/>
          </a:p>
        </p:txBody>
      </p:sp>
      <p:pic>
        <p:nvPicPr>
          <p:cNvPr id="10" name="Picture 9" descr="C:\Documents and Settings\stonej2\Application Data\Microsoft\Media Catalog\Downloaded Clips\cl0\DD00156_.wmf"/>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90800"/>
            <a:ext cx="38100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963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3" name="Group 17"/>
          <p:cNvGrpSpPr>
            <a:grpSpLocks/>
          </p:cNvGrpSpPr>
          <p:nvPr/>
        </p:nvGrpSpPr>
        <p:grpSpPr bwMode="auto">
          <a:xfrm>
            <a:off x="1524000" y="2743200"/>
            <a:ext cx="3657600" cy="3429000"/>
            <a:chOff x="1200" y="960"/>
            <a:chExt cx="2304" cy="2160"/>
          </a:xfrm>
        </p:grpSpPr>
        <p:sp>
          <p:nvSpPr>
            <p:cNvPr id="4098" name="Rectangle 2"/>
            <p:cNvSpPr>
              <a:spLocks noChangeArrowheads="1"/>
            </p:cNvSpPr>
            <p:nvPr/>
          </p:nvSpPr>
          <p:spPr bwMode="auto">
            <a:xfrm>
              <a:off x="1200" y="1824"/>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3"/>
            <p:cNvSpPr>
              <a:spLocks noChangeArrowheads="1"/>
            </p:cNvSpPr>
            <p:nvPr/>
          </p:nvSpPr>
          <p:spPr bwMode="auto">
            <a:xfrm>
              <a:off x="1584" y="1824"/>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4"/>
            <p:cNvSpPr>
              <a:spLocks noChangeArrowheads="1"/>
            </p:cNvSpPr>
            <p:nvPr/>
          </p:nvSpPr>
          <p:spPr bwMode="auto">
            <a:xfrm>
              <a:off x="1200"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Rectangle 5"/>
            <p:cNvSpPr>
              <a:spLocks noChangeArrowheads="1"/>
            </p:cNvSpPr>
            <p:nvPr/>
          </p:nvSpPr>
          <p:spPr bwMode="auto">
            <a:xfrm>
              <a:off x="1584"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Rectangle 6"/>
            <p:cNvSpPr>
              <a:spLocks noChangeArrowheads="1"/>
            </p:cNvSpPr>
            <p:nvPr/>
          </p:nvSpPr>
          <p:spPr bwMode="auto">
            <a:xfrm>
              <a:off x="1968"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Rectangle 7"/>
            <p:cNvSpPr>
              <a:spLocks noChangeArrowheads="1"/>
            </p:cNvSpPr>
            <p:nvPr/>
          </p:nvSpPr>
          <p:spPr bwMode="auto">
            <a:xfrm>
              <a:off x="1968" y="1824"/>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p:cNvSpPr>
              <a:spLocks noChangeArrowheads="1"/>
            </p:cNvSpPr>
            <p:nvPr/>
          </p:nvSpPr>
          <p:spPr bwMode="auto">
            <a:xfrm>
              <a:off x="2352" y="1824"/>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p:nvSpPr>
          <p:spPr bwMode="auto">
            <a:xfrm>
              <a:off x="2352"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Rectangle 10"/>
            <p:cNvSpPr>
              <a:spLocks noChangeArrowheads="1"/>
            </p:cNvSpPr>
            <p:nvPr/>
          </p:nvSpPr>
          <p:spPr bwMode="auto">
            <a:xfrm>
              <a:off x="2352" y="2688"/>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Rectangle 11"/>
            <p:cNvSpPr>
              <a:spLocks noChangeArrowheads="1"/>
            </p:cNvSpPr>
            <p:nvPr/>
          </p:nvSpPr>
          <p:spPr bwMode="auto">
            <a:xfrm>
              <a:off x="2736"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2"/>
            <p:cNvSpPr>
              <a:spLocks noChangeArrowheads="1"/>
            </p:cNvSpPr>
            <p:nvPr/>
          </p:nvSpPr>
          <p:spPr bwMode="auto">
            <a:xfrm>
              <a:off x="2736" y="1824"/>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Rectangle 13"/>
            <p:cNvSpPr>
              <a:spLocks noChangeArrowheads="1"/>
            </p:cNvSpPr>
            <p:nvPr/>
          </p:nvSpPr>
          <p:spPr bwMode="auto">
            <a:xfrm>
              <a:off x="1968" y="1392"/>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Rectangle 14"/>
            <p:cNvSpPr>
              <a:spLocks noChangeArrowheads="1"/>
            </p:cNvSpPr>
            <p:nvPr/>
          </p:nvSpPr>
          <p:spPr bwMode="auto">
            <a:xfrm>
              <a:off x="1968" y="960"/>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Rectangle 15"/>
            <p:cNvSpPr>
              <a:spLocks noChangeArrowheads="1"/>
            </p:cNvSpPr>
            <p:nvPr/>
          </p:nvSpPr>
          <p:spPr bwMode="auto">
            <a:xfrm>
              <a:off x="3120" y="2256"/>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Rectangle 16"/>
            <p:cNvSpPr>
              <a:spLocks noChangeArrowheads="1"/>
            </p:cNvSpPr>
            <p:nvPr/>
          </p:nvSpPr>
          <p:spPr bwMode="auto">
            <a:xfrm>
              <a:off x="2352" y="960"/>
              <a:ext cx="384" cy="4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15" name="Text Box 19"/>
          <p:cNvSpPr txBox="1">
            <a:spLocks noChangeArrowheads="1"/>
          </p:cNvSpPr>
          <p:nvPr/>
        </p:nvSpPr>
        <p:spPr bwMode="auto">
          <a:xfrm>
            <a:off x="5181600" y="3962400"/>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Perimeter = 24 feet</a:t>
            </a:r>
          </a:p>
        </p:txBody>
      </p:sp>
      <p:sp>
        <p:nvSpPr>
          <p:cNvPr id="4117" name="Line 21"/>
          <p:cNvSpPr>
            <a:spLocks noChangeShapeType="1"/>
          </p:cNvSpPr>
          <p:nvPr/>
        </p:nvSpPr>
        <p:spPr bwMode="auto">
          <a:xfrm>
            <a:off x="2743200" y="27432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8" name="Line 22"/>
          <p:cNvSpPr>
            <a:spLocks noChangeShapeType="1"/>
          </p:cNvSpPr>
          <p:nvPr/>
        </p:nvSpPr>
        <p:spPr bwMode="auto">
          <a:xfrm>
            <a:off x="3352800" y="27432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0" name="Line 24"/>
          <p:cNvSpPr>
            <a:spLocks noChangeShapeType="1"/>
          </p:cNvSpPr>
          <p:nvPr/>
        </p:nvSpPr>
        <p:spPr bwMode="auto">
          <a:xfrm>
            <a:off x="3962400" y="27432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Line 26"/>
          <p:cNvSpPr>
            <a:spLocks noChangeShapeType="1"/>
          </p:cNvSpPr>
          <p:nvPr/>
        </p:nvSpPr>
        <p:spPr bwMode="auto">
          <a:xfrm>
            <a:off x="3352800" y="41148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27"/>
          <p:cNvSpPr>
            <a:spLocks noChangeShapeType="1"/>
          </p:cNvSpPr>
          <p:nvPr/>
        </p:nvSpPr>
        <p:spPr bwMode="auto">
          <a:xfrm>
            <a:off x="3962400" y="41148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Line 28"/>
          <p:cNvSpPr>
            <a:spLocks noChangeShapeType="1"/>
          </p:cNvSpPr>
          <p:nvPr/>
        </p:nvSpPr>
        <p:spPr bwMode="auto">
          <a:xfrm>
            <a:off x="4572000" y="48006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auto">
          <a:xfrm>
            <a:off x="4572000" y="54864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Line 30"/>
          <p:cNvSpPr>
            <a:spLocks noChangeShapeType="1"/>
          </p:cNvSpPr>
          <p:nvPr/>
        </p:nvSpPr>
        <p:spPr bwMode="auto">
          <a:xfrm>
            <a:off x="3962400" y="54864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a:off x="3352800" y="61722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 name="Line 32"/>
          <p:cNvSpPr>
            <a:spLocks noChangeShapeType="1"/>
          </p:cNvSpPr>
          <p:nvPr/>
        </p:nvSpPr>
        <p:spPr bwMode="auto">
          <a:xfrm>
            <a:off x="2743200" y="54864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p:cNvSpPr>
            <a:spLocks noChangeShapeType="1"/>
          </p:cNvSpPr>
          <p:nvPr/>
        </p:nvSpPr>
        <p:spPr bwMode="auto">
          <a:xfrm>
            <a:off x="1524000" y="54864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p:nvSpPr>
        <p:spPr bwMode="auto">
          <a:xfrm>
            <a:off x="2133600" y="54864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1" name="Line 35"/>
          <p:cNvSpPr>
            <a:spLocks noChangeShapeType="1"/>
          </p:cNvSpPr>
          <p:nvPr/>
        </p:nvSpPr>
        <p:spPr bwMode="auto">
          <a:xfrm>
            <a:off x="2133600" y="41148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2" name="Line 36"/>
          <p:cNvSpPr>
            <a:spLocks noChangeShapeType="1"/>
          </p:cNvSpPr>
          <p:nvPr/>
        </p:nvSpPr>
        <p:spPr bwMode="auto">
          <a:xfrm>
            <a:off x="1524000" y="41148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3" name="Line 37"/>
          <p:cNvSpPr>
            <a:spLocks noChangeShapeType="1"/>
          </p:cNvSpPr>
          <p:nvPr/>
        </p:nvSpPr>
        <p:spPr bwMode="auto">
          <a:xfrm>
            <a:off x="2743200" y="27432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4" name="Line 38"/>
          <p:cNvSpPr>
            <a:spLocks noChangeShapeType="1"/>
          </p:cNvSpPr>
          <p:nvPr/>
        </p:nvSpPr>
        <p:spPr bwMode="auto">
          <a:xfrm>
            <a:off x="2743200" y="34290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5" name="Line 39"/>
          <p:cNvSpPr>
            <a:spLocks noChangeShapeType="1"/>
          </p:cNvSpPr>
          <p:nvPr/>
        </p:nvSpPr>
        <p:spPr bwMode="auto">
          <a:xfrm>
            <a:off x="3352800" y="34290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6" name="Line 40"/>
          <p:cNvSpPr>
            <a:spLocks noChangeShapeType="1"/>
          </p:cNvSpPr>
          <p:nvPr/>
        </p:nvSpPr>
        <p:spPr bwMode="auto">
          <a:xfrm>
            <a:off x="4572000" y="41148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7" name="Line 41"/>
          <p:cNvSpPr>
            <a:spLocks noChangeShapeType="1"/>
          </p:cNvSpPr>
          <p:nvPr/>
        </p:nvSpPr>
        <p:spPr bwMode="auto">
          <a:xfrm>
            <a:off x="5181600" y="48006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8" name="Line 42"/>
          <p:cNvSpPr>
            <a:spLocks noChangeShapeType="1"/>
          </p:cNvSpPr>
          <p:nvPr/>
        </p:nvSpPr>
        <p:spPr bwMode="auto">
          <a:xfrm>
            <a:off x="3962400" y="54864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9" name="Line 43"/>
          <p:cNvSpPr>
            <a:spLocks noChangeShapeType="1"/>
          </p:cNvSpPr>
          <p:nvPr/>
        </p:nvSpPr>
        <p:spPr bwMode="auto">
          <a:xfrm>
            <a:off x="3352800" y="54864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0" name="Line 44"/>
          <p:cNvSpPr>
            <a:spLocks noChangeShapeType="1"/>
          </p:cNvSpPr>
          <p:nvPr/>
        </p:nvSpPr>
        <p:spPr bwMode="auto">
          <a:xfrm>
            <a:off x="1524000" y="41148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1" name="Line 45"/>
          <p:cNvSpPr>
            <a:spLocks noChangeShapeType="1"/>
          </p:cNvSpPr>
          <p:nvPr/>
        </p:nvSpPr>
        <p:spPr bwMode="auto">
          <a:xfrm>
            <a:off x="1524000" y="48006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2" name="Line 46"/>
          <p:cNvSpPr>
            <a:spLocks noChangeShapeType="1"/>
          </p:cNvSpPr>
          <p:nvPr/>
        </p:nvSpPr>
        <p:spPr bwMode="auto">
          <a:xfrm>
            <a:off x="3352800" y="3429000"/>
            <a:ext cx="609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3" name="Text Box 47"/>
          <p:cNvSpPr txBox="1">
            <a:spLocks noChangeArrowheads="1"/>
          </p:cNvSpPr>
          <p:nvPr/>
        </p:nvSpPr>
        <p:spPr bwMode="auto">
          <a:xfrm>
            <a:off x="631371" y="1447800"/>
            <a:ext cx="75438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latin typeface="+mj-lt"/>
              </a:rPr>
              <a:t>Let’s find the </a:t>
            </a:r>
            <a:r>
              <a:rPr lang="en-US" b="1" u="sng" dirty="0">
                <a:latin typeface="+mj-lt"/>
              </a:rPr>
              <a:t>perimeter</a:t>
            </a:r>
            <a:r>
              <a:rPr lang="en-US" b="1" dirty="0">
                <a:latin typeface="+mj-lt"/>
              </a:rPr>
              <a:t> of this surface if each square is equal to one foot.</a:t>
            </a:r>
          </a:p>
          <a:p>
            <a:pPr>
              <a:spcBef>
                <a:spcPct val="50000"/>
              </a:spcBef>
            </a:pPr>
            <a:r>
              <a:rPr lang="en-US" b="1" dirty="0">
                <a:latin typeface="+mj-lt"/>
              </a:rPr>
              <a:t>Count the number of sides.</a:t>
            </a:r>
          </a:p>
        </p:txBody>
      </p:sp>
      <p:sp>
        <p:nvSpPr>
          <p:cNvPr id="45" name="Title 1"/>
          <p:cNvSpPr txBox="1">
            <a:spLocks/>
          </p:cNvSpPr>
          <p:nvPr/>
        </p:nvSpPr>
        <p:spPr>
          <a:xfrm>
            <a:off x="4648200" y="76200"/>
            <a:ext cx="3657600" cy="609600"/>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solidFill>
              </a:rPr>
              <a:t>Guided Practice –</a:t>
            </a:r>
            <a:br>
              <a:rPr lang="en-US" sz="2800" dirty="0" smtClean="0">
                <a:solidFill>
                  <a:schemeClr val="tx1"/>
                </a:solidFill>
              </a:rPr>
            </a:br>
            <a:r>
              <a:rPr lang="en-US" sz="2800" dirty="0" smtClean="0">
                <a:solidFill>
                  <a:schemeClr val="tx1"/>
                </a:solidFill>
              </a:rPr>
              <a:t>Application</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950632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3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3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2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3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2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3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12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4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4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32"/>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13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13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3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5" grpId="0" autoUpdateAnimBg="0"/>
      <p:bldP spid="4117" grpId="0" animBg="1"/>
      <p:bldP spid="4118" grpId="0" animBg="1"/>
      <p:bldP spid="4120" grpId="0" animBg="1"/>
      <p:bldP spid="4122" grpId="0" animBg="1"/>
      <p:bldP spid="4123" grpId="0" animBg="1"/>
      <p:bldP spid="4124" grpId="0" animBg="1"/>
      <p:bldP spid="4125" grpId="0" animBg="1"/>
      <p:bldP spid="4126" grpId="0" animBg="1"/>
      <p:bldP spid="4127" grpId="0" animBg="1"/>
      <p:bldP spid="4128" grpId="0" animBg="1"/>
      <p:bldP spid="4129" grpId="0" animBg="1"/>
      <p:bldP spid="4130" grpId="0" animBg="1"/>
      <p:bldP spid="4131" grpId="0" animBg="1"/>
      <p:bldP spid="4132" grpId="0" animBg="1"/>
      <p:bldP spid="4133" grpId="0" animBg="1"/>
      <p:bldP spid="4134" grpId="0" animBg="1"/>
      <p:bldP spid="4135" grpId="0" animBg="1"/>
      <p:bldP spid="4136" grpId="0" animBg="1"/>
      <p:bldP spid="4137" grpId="0" animBg="1"/>
      <p:bldP spid="4138" grpId="0" animBg="1"/>
      <p:bldP spid="4139" grpId="0" animBg="1"/>
      <p:bldP spid="4140" grpId="0" animBg="1"/>
      <p:bldP spid="4141" grpId="0" animBg="1"/>
      <p:bldP spid="41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295400" y="29718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ChangeArrowheads="1"/>
          </p:cNvSpPr>
          <p:nvPr/>
        </p:nvSpPr>
        <p:spPr bwMode="auto">
          <a:xfrm>
            <a:off x="1295400" y="16002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1295400" y="43434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2590800" y="43434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2590800" y="29718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3886200" y="2971800"/>
            <a:ext cx="1295400" cy="1371600"/>
          </a:xfrm>
          <a:prstGeom prst="rect">
            <a:avLst/>
          </a:prstGeom>
          <a:solidFill>
            <a:srgbClr val="FF66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Text Box 8"/>
          <p:cNvSpPr txBox="1">
            <a:spLocks noChangeArrowheads="1"/>
          </p:cNvSpPr>
          <p:nvPr/>
        </p:nvSpPr>
        <p:spPr bwMode="auto">
          <a:xfrm>
            <a:off x="5715000" y="762000"/>
            <a:ext cx="2743200" cy="30813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t>Count the number of sides to determine the perimeter of this flat object.</a:t>
            </a:r>
          </a:p>
        </p:txBody>
      </p:sp>
      <p:sp>
        <p:nvSpPr>
          <p:cNvPr id="3081" name="Text Box 9"/>
          <p:cNvSpPr txBox="1">
            <a:spLocks noChangeArrowheads="1"/>
          </p:cNvSpPr>
          <p:nvPr/>
        </p:nvSpPr>
        <p:spPr bwMode="auto">
          <a:xfrm>
            <a:off x="5715000" y="4572000"/>
            <a:ext cx="2590800" cy="13731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solidFill>
                  <a:srgbClr val="F24F0E"/>
                </a:solidFill>
              </a:rPr>
              <a:t>The perimeter is equal to 12</a:t>
            </a:r>
            <a:r>
              <a:rPr lang="en-US" sz="2800" b="1" dirty="0">
                <a:solidFill>
                  <a:schemeClr val="bg1"/>
                </a:solidFill>
                <a:latin typeface="Comic Sans MS" pitchFamily="1" charset="0"/>
              </a:rPr>
              <a:t>.</a:t>
            </a:r>
          </a:p>
        </p:txBody>
      </p:sp>
      <p:sp>
        <p:nvSpPr>
          <p:cNvPr id="3082" name="Line 10"/>
          <p:cNvSpPr>
            <a:spLocks noChangeShapeType="1"/>
          </p:cNvSpPr>
          <p:nvPr/>
        </p:nvSpPr>
        <p:spPr bwMode="auto">
          <a:xfrm>
            <a:off x="1295400" y="16002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3" name="Line 11"/>
          <p:cNvSpPr>
            <a:spLocks noChangeShapeType="1"/>
          </p:cNvSpPr>
          <p:nvPr/>
        </p:nvSpPr>
        <p:spPr bwMode="auto">
          <a:xfrm>
            <a:off x="2590800" y="29718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4" name="Line 12"/>
          <p:cNvSpPr>
            <a:spLocks noChangeShapeType="1"/>
          </p:cNvSpPr>
          <p:nvPr/>
        </p:nvSpPr>
        <p:spPr bwMode="auto">
          <a:xfrm>
            <a:off x="3886200" y="29718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5" name="Line 13"/>
          <p:cNvSpPr>
            <a:spLocks noChangeShapeType="1"/>
          </p:cNvSpPr>
          <p:nvPr/>
        </p:nvSpPr>
        <p:spPr bwMode="auto">
          <a:xfrm>
            <a:off x="3886200" y="43434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Line 14"/>
          <p:cNvSpPr>
            <a:spLocks noChangeShapeType="1"/>
          </p:cNvSpPr>
          <p:nvPr/>
        </p:nvSpPr>
        <p:spPr bwMode="auto">
          <a:xfrm>
            <a:off x="2590800" y="57150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a:off x="1295400" y="5715000"/>
            <a:ext cx="1295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6"/>
          <p:cNvSpPr>
            <a:spLocks noChangeShapeType="1"/>
          </p:cNvSpPr>
          <p:nvPr/>
        </p:nvSpPr>
        <p:spPr bwMode="auto">
          <a:xfrm>
            <a:off x="1295400" y="16002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a:off x="1295400" y="29718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0" name="Line 18"/>
          <p:cNvSpPr>
            <a:spLocks noChangeShapeType="1"/>
          </p:cNvSpPr>
          <p:nvPr/>
        </p:nvSpPr>
        <p:spPr bwMode="auto">
          <a:xfrm>
            <a:off x="1295400" y="43434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Line 19"/>
          <p:cNvSpPr>
            <a:spLocks noChangeShapeType="1"/>
          </p:cNvSpPr>
          <p:nvPr/>
        </p:nvSpPr>
        <p:spPr bwMode="auto">
          <a:xfrm>
            <a:off x="2590800" y="16002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Line 20"/>
          <p:cNvSpPr>
            <a:spLocks noChangeShapeType="1"/>
          </p:cNvSpPr>
          <p:nvPr/>
        </p:nvSpPr>
        <p:spPr bwMode="auto">
          <a:xfrm>
            <a:off x="5181600" y="29718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Line 21"/>
          <p:cNvSpPr>
            <a:spLocks noChangeShapeType="1"/>
          </p:cNvSpPr>
          <p:nvPr/>
        </p:nvSpPr>
        <p:spPr bwMode="auto">
          <a:xfrm>
            <a:off x="3886200" y="4343400"/>
            <a:ext cx="0" cy="1371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Text Box 23"/>
          <p:cNvSpPr txBox="1">
            <a:spLocks noChangeArrowheads="1"/>
          </p:cNvSpPr>
          <p:nvPr/>
        </p:nvSpPr>
        <p:spPr bwMode="auto">
          <a:xfrm>
            <a:off x="745671" y="792956"/>
            <a:ext cx="2514600" cy="5191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t>Try this one!</a:t>
            </a:r>
          </a:p>
        </p:txBody>
      </p:sp>
      <p:sp>
        <p:nvSpPr>
          <p:cNvPr id="26" name="Title 1"/>
          <p:cNvSpPr txBox="1">
            <a:spLocks/>
          </p:cNvSpPr>
          <p:nvPr/>
        </p:nvSpPr>
        <p:spPr>
          <a:xfrm>
            <a:off x="4648200" y="76200"/>
            <a:ext cx="3657600" cy="609600"/>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solidFill>
              </a:rPr>
              <a:t>Guided Practice –</a:t>
            </a:r>
            <a:br>
              <a:rPr lang="en-US" sz="2800" dirty="0" smtClean="0">
                <a:solidFill>
                  <a:schemeClr val="tx1"/>
                </a:solidFill>
              </a:rPr>
            </a:br>
            <a:r>
              <a:rPr lang="en-US" sz="2800" dirty="0" smtClean="0">
                <a:solidFill>
                  <a:schemeClr val="tx1"/>
                </a:solidFill>
              </a:rPr>
              <a:t>Application</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883505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style.rotation</p:attrName>
                                        </p:attrNameLst>
                                      </p:cBhvr>
                                      <p:tavLst>
                                        <p:tav tm="0">
                                          <p:val>
                                            <p:fltVal val="720"/>
                                          </p:val>
                                        </p:tav>
                                        <p:tav tm="100000">
                                          <p:val>
                                            <p:fltVal val="0"/>
                                          </p:val>
                                        </p:tav>
                                      </p:tavLst>
                                    </p:anim>
                                    <p:anim calcmode="lin" valueType="num">
                                      <p:cBhvr>
                                        <p:cTn id="9" dur="2000" fill="hold"/>
                                        <p:tgtEl>
                                          <p:spTgt spid="3074"/>
                                        </p:tgtEl>
                                        <p:attrNameLst>
                                          <p:attrName>ppt_h</p:attrName>
                                        </p:attrNameLst>
                                      </p:cBhvr>
                                      <p:tavLst>
                                        <p:tav tm="0">
                                          <p:val>
                                            <p:fltVal val="0"/>
                                          </p:val>
                                        </p:tav>
                                        <p:tav tm="100000">
                                          <p:val>
                                            <p:strVal val="#ppt_h"/>
                                          </p:val>
                                        </p:tav>
                                      </p:tavLst>
                                    </p:anim>
                                    <p:anim calcmode="lin" valueType="num">
                                      <p:cBhvr>
                                        <p:cTn id="10" dur="2000" fill="hold"/>
                                        <p:tgtEl>
                                          <p:spTgt spid="3074"/>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2000"/>
                                        <p:tgtEl>
                                          <p:spTgt spid="3075"/>
                                        </p:tgtEl>
                                      </p:cBhvr>
                                    </p:animEffect>
                                    <p:anim calcmode="lin" valueType="num">
                                      <p:cBhvr>
                                        <p:cTn id="14" dur="2000" fill="hold"/>
                                        <p:tgtEl>
                                          <p:spTgt spid="3075"/>
                                        </p:tgtEl>
                                        <p:attrNameLst>
                                          <p:attrName>style.rotation</p:attrName>
                                        </p:attrNameLst>
                                      </p:cBhvr>
                                      <p:tavLst>
                                        <p:tav tm="0">
                                          <p:val>
                                            <p:fltVal val="720"/>
                                          </p:val>
                                        </p:tav>
                                        <p:tav tm="100000">
                                          <p:val>
                                            <p:fltVal val="0"/>
                                          </p:val>
                                        </p:tav>
                                      </p:tavLst>
                                    </p:anim>
                                    <p:anim calcmode="lin" valueType="num">
                                      <p:cBhvr>
                                        <p:cTn id="15" dur="2000" fill="hold"/>
                                        <p:tgtEl>
                                          <p:spTgt spid="3075"/>
                                        </p:tgtEl>
                                        <p:attrNameLst>
                                          <p:attrName>ppt_h</p:attrName>
                                        </p:attrNameLst>
                                      </p:cBhvr>
                                      <p:tavLst>
                                        <p:tav tm="0">
                                          <p:val>
                                            <p:fltVal val="0"/>
                                          </p:val>
                                        </p:tav>
                                        <p:tav tm="100000">
                                          <p:val>
                                            <p:strVal val="#ppt_h"/>
                                          </p:val>
                                        </p:tav>
                                      </p:tavLst>
                                    </p:anim>
                                    <p:anim calcmode="lin" valueType="num">
                                      <p:cBhvr>
                                        <p:cTn id="16" dur="2000" fill="hold"/>
                                        <p:tgtEl>
                                          <p:spTgt spid="3075"/>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2000"/>
                                        <p:tgtEl>
                                          <p:spTgt spid="3076"/>
                                        </p:tgtEl>
                                      </p:cBhvr>
                                    </p:animEffect>
                                    <p:anim calcmode="lin" valueType="num">
                                      <p:cBhvr>
                                        <p:cTn id="20" dur="2000" fill="hold"/>
                                        <p:tgtEl>
                                          <p:spTgt spid="3076"/>
                                        </p:tgtEl>
                                        <p:attrNameLst>
                                          <p:attrName>style.rotation</p:attrName>
                                        </p:attrNameLst>
                                      </p:cBhvr>
                                      <p:tavLst>
                                        <p:tav tm="0">
                                          <p:val>
                                            <p:fltVal val="720"/>
                                          </p:val>
                                        </p:tav>
                                        <p:tav tm="100000">
                                          <p:val>
                                            <p:fltVal val="0"/>
                                          </p:val>
                                        </p:tav>
                                      </p:tavLst>
                                    </p:anim>
                                    <p:anim calcmode="lin" valueType="num">
                                      <p:cBhvr>
                                        <p:cTn id="21" dur="2000" fill="hold"/>
                                        <p:tgtEl>
                                          <p:spTgt spid="3076"/>
                                        </p:tgtEl>
                                        <p:attrNameLst>
                                          <p:attrName>ppt_h</p:attrName>
                                        </p:attrNameLst>
                                      </p:cBhvr>
                                      <p:tavLst>
                                        <p:tav tm="0">
                                          <p:val>
                                            <p:fltVal val="0"/>
                                          </p:val>
                                        </p:tav>
                                        <p:tav tm="100000">
                                          <p:val>
                                            <p:strVal val="#ppt_h"/>
                                          </p:val>
                                        </p:tav>
                                      </p:tavLst>
                                    </p:anim>
                                    <p:anim calcmode="lin" valueType="num">
                                      <p:cBhvr>
                                        <p:cTn id="22" dur="2000" fill="hold"/>
                                        <p:tgtEl>
                                          <p:spTgt spid="3076"/>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2000"/>
                                        <p:tgtEl>
                                          <p:spTgt spid="3077"/>
                                        </p:tgtEl>
                                      </p:cBhvr>
                                    </p:animEffect>
                                    <p:anim calcmode="lin" valueType="num">
                                      <p:cBhvr>
                                        <p:cTn id="26" dur="2000" fill="hold"/>
                                        <p:tgtEl>
                                          <p:spTgt spid="3077"/>
                                        </p:tgtEl>
                                        <p:attrNameLst>
                                          <p:attrName>style.rotation</p:attrName>
                                        </p:attrNameLst>
                                      </p:cBhvr>
                                      <p:tavLst>
                                        <p:tav tm="0">
                                          <p:val>
                                            <p:fltVal val="720"/>
                                          </p:val>
                                        </p:tav>
                                        <p:tav tm="100000">
                                          <p:val>
                                            <p:fltVal val="0"/>
                                          </p:val>
                                        </p:tav>
                                      </p:tavLst>
                                    </p:anim>
                                    <p:anim calcmode="lin" valueType="num">
                                      <p:cBhvr>
                                        <p:cTn id="27" dur="2000" fill="hold"/>
                                        <p:tgtEl>
                                          <p:spTgt spid="3077"/>
                                        </p:tgtEl>
                                        <p:attrNameLst>
                                          <p:attrName>ppt_h</p:attrName>
                                        </p:attrNameLst>
                                      </p:cBhvr>
                                      <p:tavLst>
                                        <p:tav tm="0">
                                          <p:val>
                                            <p:fltVal val="0"/>
                                          </p:val>
                                        </p:tav>
                                        <p:tav tm="100000">
                                          <p:val>
                                            <p:strVal val="#ppt_h"/>
                                          </p:val>
                                        </p:tav>
                                      </p:tavLst>
                                    </p:anim>
                                    <p:anim calcmode="lin" valueType="num">
                                      <p:cBhvr>
                                        <p:cTn id="28" dur="2000" fill="hold"/>
                                        <p:tgtEl>
                                          <p:spTgt spid="307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fade">
                                      <p:cBhvr>
                                        <p:cTn id="31" dur="2000"/>
                                        <p:tgtEl>
                                          <p:spTgt spid="3078"/>
                                        </p:tgtEl>
                                      </p:cBhvr>
                                    </p:animEffect>
                                    <p:anim calcmode="lin" valueType="num">
                                      <p:cBhvr>
                                        <p:cTn id="32" dur="2000" fill="hold"/>
                                        <p:tgtEl>
                                          <p:spTgt spid="3078"/>
                                        </p:tgtEl>
                                        <p:attrNameLst>
                                          <p:attrName>style.rotation</p:attrName>
                                        </p:attrNameLst>
                                      </p:cBhvr>
                                      <p:tavLst>
                                        <p:tav tm="0">
                                          <p:val>
                                            <p:fltVal val="720"/>
                                          </p:val>
                                        </p:tav>
                                        <p:tav tm="100000">
                                          <p:val>
                                            <p:fltVal val="0"/>
                                          </p:val>
                                        </p:tav>
                                      </p:tavLst>
                                    </p:anim>
                                    <p:anim calcmode="lin" valueType="num">
                                      <p:cBhvr>
                                        <p:cTn id="33" dur="2000" fill="hold"/>
                                        <p:tgtEl>
                                          <p:spTgt spid="3078"/>
                                        </p:tgtEl>
                                        <p:attrNameLst>
                                          <p:attrName>ppt_h</p:attrName>
                                        </p:attrNameLst>
                                      </p:cBhvr>
                                      <p:tavLst>
                                        <p:tav tm="0">
                                          <p:val>
                                            <p:fltVal val="0"/>
                                          </p:val>
                                        </p:tav>
                                        <p:tav tm="100000">
                                          <p:val>
                                            <p:strVal val="#ppt_h"/>
                                          </p:val>
                                        </p:tav>
                                      </p:tavLst>
                                    </p:anim>
                                    <p:anim calcmode="lin" valueType="num">
                                      <p:cBhvr>
                                        <p:cTn id="34" dur="2000" fill="hold"/>
                                        <p:tgtEl>
                                          <p:spTgt spid="3078"/>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079"/>
                                        </p:tgtEl>
                                        <p:attrNameLst>
                                          <p:attrName>style.visibility</p:attrName>
                                        </p:attrNameLst>
                                      </p:cBhvr>
                                      <p:to>
                                        <p:strVal val="visible"/>
                                      </p:to>
                                    </p:set>
                                    <p:animEffect transition="in" filter="fade">
                                      <p:cBhvr>
                                        <p:cTn id="37" dur="2000"/>
                                        <p:tgtEl>
                                          <p:spTgt spid="3079"/>
                                        </p:tgtEl>
                                      </p:cBhvr>
                                    </p:animEffect>
                                    <p:anim calcmode="lin" valueType="num">
                                      <p:cBhvr>
                                        <p:cTn id="38" dur="2000" fill="hold"/>
                                        <p:tgtEl>
                                          <p:spTgt spid="3079"/>
                                        </p:tgtEl>
                                        <p:attrNameLst>
                                          <p:attrName>style.rotation</p:attrName>
                                        </p:attrNameLst>
                                      </p:cBhvr>
                                      <p:tavLst>
                                        <p:tav tm="0">
                                          <p:val>
                                            <p:fltVal val="720"/>
                                          </p:val>
                                        </p:tav>
                                        <p:tav tm="100000">
                                          <p:val>
                                            <p:fltVal val="0"/>
                                          </p:val>
                                        </p:tav>
                                      </p:tavLst>
                                    </p:anim>
                                    <p:anim calcmode="lin" valueType="num">
                                      <p:cBhvr>
                                        <p:cTn id="39" dur="2000" fill="hold"/>
                                        <p:tgtEl>
                                          <p:spTgt spid="3079"/>
                                        </p:tgtEl>
                                        <p:attrNameLst>
                                          <p:attrName>ppt_h</p:attrName>
                                        </p:attrNameLst>
                                      </p:cBhvr>
                                      <p:tavLst>
                                        <p:tav tm="0">
                                          <p:val>
                                            <p:fltVal val="0"/>
                                          </p:val>
                                        </p:tav>
                                        <p:tav tm="100000">
                                          <p:val>
                                            <p:strVal val="#ppt_h"/>
                                          </p:val>
                                        </p:tav>
                                      </p:tavLst>
                                    </p:anim>
                                    <p:anim calcmode="lin" valueType="num">
                                      <p:cBhvr>
                                        <p:cTn id="40" dur="2000" fill="hold"/>
                                        <p:tgtEl>
                                          <p:spTgt spid="3079"/>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3082"/>
                                        </p:tgtEl>
                                        <p:attrNameLst>
                                          <p:attrName>style.visibility</p:attrName>
                                        </p:attrNameLst>
                                      </p:cBhvr>
                                      <p:to>
                                        <p:strVal val="visible"/>
                                      </p:to>
                                    </p:set>
                                    <p:animEffect transition="in" filter="fade">
                                      <p:cBhvr>
                                        <p:cTn id="45" dur="500"/>
                                        <p:tgtEl>
                                          <p:spTgt spid="3082"/>
                                        </p:tgtEl>
                                      </p:cBhvr>
                                    </p:animEffect>
                                    <p:anim calcmode="lin" valueType="num">
                                      <p:cBhvr>
                                        <p:cTn id="46" dur="500" fill="hold"/>
                                        <p:tgtEl>
                                          <p:spTgt spid="3082"/>
                                        </p:tgtEl>
                                        <p:attrNameLst>
                                          <p:attrName>style.rotation</p:attrName>
                                        </p:attrNameLst>
                                      </p:cBhvr>
                                      <p:tavLst>
                                        <p:tav tm="0">
                                          <p:val>
                                            <p:fltVal val="720"/>
                                          </p:val>
                                        </p:tav>
                                        <p:tav tm="100000">
                                          <p:val>
                                            <p:fltVal val="0"/>
                                          </p:val>
                                        </p:tav>
                                      </p:tavLst>
                                    </p:anim>
                                    <p:anim calcmode="lin" valueType="num">
                                      <p:cBhvr>
                                        <p:cTn id="47" dur="500" fill="hold"/>
                                        <p:tgtEl>
                                          <p:spTgt spid="3082"/>
                                        </p:tgtEl>
                                        <p:attrNameLst>
                                          <p:attrName>ppt_h</p:attrName>
                                        </p:attrNameLst>
                                      </p:cBhvr>
                                      <p:tavLst>
                                        <p:tav tm="0">
                                          <p:val>
                                            <p:fltVal val="0"/>
                                          </p:val>
                                        </p:tav>
                                        <p:tav tm="100000">
                                          <p:val>
                                            <p:strVal val="#ppt_h"/>
                                          </p:val>
                                        </p:tav>
                                      </p:tavLst>
                                    </p:anim>
                                    <p:anim calcmode="lin" valueType="num">
                                      <p:cBhvr>
                                        <p:cTn id="48" dur="500" fill="hold"/>
                                        <p:tgtEl>
                                          <p:spTgt spid="3082"/>
                                        </p:tgtEl>
                                        <p:attrNameLst>
                                          <p:attrName>ppt_w</p:attrName>
                                        </p:attrNameLst>
                                      </p:cBhvr>
                                      <p:tavLst>
                                        <p:tav tm="0">
                                          <p:val>
                                            <p:fltVal val="0"/>
                                          </p:val>
                                        </p:tav>
                                        <p:tav tm="100000">
                                          <p:val>
                                            <p:strVal val="#ppt_w"/>
                                          </p:val>
                                        </p:tav>
                                      </p:tavLst>
                                    </p:anim>
                                  </p:childTnLst>
                                </p:cTn>
                              </p:par>
                            </p:childTnLst>
                          </p:cTn>
                        </p:par>
                        <p:par>
                          <p:cTn id="49" fill="hold" nodeType="afterGroup">
                            <p:stCondLst>
                              <p:cond delay="500"/>
                            </p:stCondLst>
                            <p:childTnLst>
                              <p:par>
                                <p:cTn id="50" presetID="35" presetClass="entr" presetSubtype="0" fill="hold" grpId="0" nodeType="afterEffect">
                                  <p:stCondLst>
                                    <p:cond delay="0"/>
                                  </p:stCondLst>
                                  <p:childTnLst>
                                    <p:set>
                                      <p:cBhvr>
                                        <p:cTn id="51" dur="1" fill="hold">
                                          <p:stCondLst>
                                            <p:cond delay="0"/>
                                          </p:stCondLst>
                                        </p:cTn>
                                        <p:tgtEl>
                                          <p:spTgt spid="3091"/>
                                        </p:tgtEl>
                                        <p:attrNameLst>
                                          <p:attrName>style.visibility</p:attrName>
                                        </p:attrNameLst>
                                      </p:cBhvr>
                                      <p:to>
                                        <p:strVal val="visible"/>
                                      </p:to>
                                    </p:set>
                                    <p:animEffect transition="in" filter="fade">
                                      <p:cBhvr>
                                        <p:cTn id="52" dur="500"/>
                                        <p:tgtEl>
                                          <p:spTgt spid="3091"/>
                                        </p:tgtEl>
                                      </p:cBhvr>
                                    </p:animEffect>
                                    <p:anim calcmode="lin" valueType="num">
                                      <p:cBhvr>
                                        <p:cTn id="53" dur="500" fill="hold"/>
                                        <p:tgtEl>
                                          <p:spTgt spid="3091"/>
                                        </p:tgtEl>
                                        <p:attrNameLst>
                                          <p:attrName>style.rotation</p:attrName>
                                        </p:attrNameLst>
                                      </p:cBhvr>
                                      <p:tavLst>
                                        <p:tav tm="0">
                                          <p:val>
                                            <p:fltVal val="720"/>
                                          </p:val>
                                        </p:tav>
                                        <p:tav tm="100000">
                                          <p:val>
                                            <p:fltVal val="0"/>
                                          </p:val>
                                        </p:tav>
                                      </p:tavLst>
                                    </p:anim>
                                    <p:anim calcmode="lin" valueType="num">
                                      <p:cBhvr>
                                        <p:cTn id="54" dur="500" fill="hold"/>
                                        <p:tgtEl>
                                          <p:spTgt spid="3091"/>
                                        </p:tgtEl>
                                        <p:attrNameLst>
                                          <p:attrName>ppt_h</p:attrName>
                                        </p:attrNameLst>
                                      </p:cBhvr>
                                      <p:tavLst>
                                        <p:tav tm="0">
                                          <p:val>
                                            <p:fltVal val="0"/>
                                          </p:val>
                                        </p:tav>
                                        <p:tav tm="100000">
                                          <p:val>
                                            <p:strVal val="#ppt_h"/>
                                          </p:val>
                                        </p:tav>
                                      </p:tavLst>
                                    </p:anim>
                                    <p:anim calcmode="lin" valueType="num">
                                      <p:cBhvr>
                                        <p:cTn id="55" dur="500" fill="hold"/>
                                        <p:tgtEl>
                                          <p:spTgt spid="3091"/>
                                        </p:tgtEl>
                                        <p:attrNameLst>
                                          <p:attrName>ppt_w</p:attrName>
                                        </p:attrNameLst>
                                      </p:cBhvr>
                                      <p:tavLst>
                                        <p:tav tm="0">
                                          <p:val>
                                            <p:fltVal val="0"/>
                                          </p:val>
                                        </p:tav>
                                        <p:tav tm="100000">
                                          <p:val>
                                            <p:strVal val="#ppt_w"/>
                                          </p:val>
                                        </p:tav>
                                      </p:tavLst>
                                    </p:anim>
                                  </p:childTnLst>
                                </p:cTn>
                              </p:par>
                            </p:childTnLst>
                          </p:cTn>
                        </p:par>
                        <p:par>
                          <p:cTn id="56" fill="hold" nodeType="afterGroup">
                            <p:stCondLst>
                              <p:cond delay="1000"/>
                            </p:stCondLst>
                            <p:childTnLst>
                              <p:par>
                                <p:cTn id="57" presetID="35" presetClass="entr" presetSubtype="0" fill="hold" grpId="0" nodeType="afterEffect">
                                  <p:stCondLst>
                                    <p:cond delay="0"/>
                                  </p:stCondLst>
                                  <p:childTnLst>
                                    <p:set>
                                      <p:cBhvr>
                                        <p:cTn id="58" dur="1" fill="hold">
                                          <p:stCondLst>
                                            <p:cond delay="0"/>
                                          </p:stCondLst>
                                        </p:cTn>
                                        <p:tgtEl>
                                          <p:spTgt spid="3083"/>
                                        </p:tgtEl>
                                        <p:attrNameLst>
                                          <p:attrName>style.visibility</p:attrName>
                                        </p:attrNameLst>
                                      </p:cBhvr>
                                      <p:to>
                                        <p:strVal val="visible"/>
                                      </p:to>
                                    </p:set>
                                    <p:animEffect transition="in" filter="fade">
                                      <p:cBhvr>
                                        <p:cTn id="59" dur="500"/>
                                        <p:tgtEl>
                                          <p:spTgt spid="3083"/>
                                        </p:tgtEl>
                                      </p:cBhvr>
                                    </p:animEffect>
                                    <p:anim calcmode="lin" valueType="num">
                                      <p:cBhvr>
                                        <p:cTn id="60" dur="500" fill="hold"/>
                                        <p:tgtEl>
                                          <p:spTgt spid="3083"/>
                                        </p:tgtEl>
                                        <p:attrNameLst>
                                          <p:attrName>style.rotation</p:attrName>
                                        </p:attrNameLst>
                                      </p:cBhvr>
                                      <p:tavLst>
                                        <p:tav tm="0">
                                          <p:val>
                                            <p:fltVal val="720"/>
                                          </p:val>
                                        </p:tav>
                                        <p:tav tm="100000">
                                          <p:val>
                                            <p:fltVal val="0"/>
                                          </p:val>
                                        </p:tav>
                                      </p:tavLst>
                                    </p:anim>
                                    <p:anim calcmode="lin" valueType="num">
                                      <p:cBhvr>
                                        <p:cTn id="61" dur="500" fill="hold"/>
                                        <p:tgtEl>
                                          <p:spTgt spid="3083"/>
                                        </p:tgtEl>
                                        <p:attrNameLst>
                                          <p:attrName>ppt_h</p:attrName>
                                        </p:attrNameLst>
                                      </p:cBhvr>
                                      <p:tavLst>
                                        <p:tav tm="0">
                                          <p:val>
                                            <p:fltVal val="0"/>
                                          </p:val>
                                        </p:tav>
                                        <p:tav tm="100000">
                                          <p:val>
                                            <p:strVal val="#ppt_h"/>
                                          </p:val>
                                        </p:tav>
                                      </p:tavLst>
                                    </p:anim>
                                    <p:anim calcmode="lin" valueType="num">
                                      <p:cBhvr>
                                        <p:cTn id="62" dur="500" fill="hold"/>
                                        <p:tgtEl>
                                          <p:spTgt spid="3083"/>
                                        </p:tgtEl>
                                        <p:attrNameLst>
                                          <p:attrName>ppt_w</p:attrName>
                                        </p:attrNameLst>
                                      </p:cBhvr>
                                      <p:tavLst>
                                        <p:tav tm="0">
                                          <p:val>
                                            <p:fltVal val="0"/>
                                          </p:val>
                                        </p:tav>
                                        <p:tav tm="100000">
                                          <p:val>
                                            <p:strVal val="#ppt_w"/>
                                          </p:val>
                                        </p:tav>
                                      </p:tavLst>
                                    </p:anim>
                                  </p:childTnLst>
                                </p:cTn>
                              </p:par>
                            </p:childTnLst>
                          </p:cTn>
                        </p:par>
                        <p:par>
                          <p:cTn id="63" fill="hold" nodeType="afterGroup">
                            <p:stCondLst>
                              <p:cond delay="1500"/>
                            </p:stCondLst>
                            <p:childTnLst>
                              <p:par>
                                <p:cTn id="64" presetID="35" presetClass="entr" presetSubtype="0" fill="hold" grpId="0" nodeType="afterEffect">
                                  <p:stCondLst>
                                    <p:cond delay="0"/>
                                  </p:stCondLst>
                                  <p:childTnLst>
                                    <p:set>
                                      <p:cBhvr>
                                        <p:cTn id="65" dur="1" fill="hold">
                                          <p:stCondLst>
                                            <p:cond delay="0"/>
                                          </p:stCondLst>
                                        </p:cTn>
                                        <p:tgtEl>
                                          <p:spTgt spid="3084"/>
                                        </p:tgtEl>
                                        <p:attrNameLst>
                                          <p:attrName>style.visibility</p:attrName>
                                        </p:attrNameLst>
                                      </p:cBhvr>
                                      <p:to>
                                        <p:strVal val="visible"/>
                                      </p:to>
                                    </p:set>
                                    <p:animEffect transition="in" filter="fade">
                                      <p:cBhvr>
                                        <p:cTn id="66" dur="500"/>
                                        <p:tgtEl>
                                          <p:spTgt spid="3084"/>
                                        </p:tgtEl>
                                      </p:cBhvr>
                                    </p:animEffect>
                                    <p:anim calcmode="lin" valueType="num">
                                      <p:cBhvr>
                                        <p:cTn id="67" dur="500" fill="hold"/>
                                        <p:tgtEl>
                                          <p:spTgt spid="3084"/>
                                        </p:tgtEl>
                                        <p:attrNameLst>
                                          <p:attrName>style.rotation</p:attrName>
                                        </p:attrNameLst>
                                      </p:cBhvr>
                                      <p:tavLst>
                                        <p:tav tm="0">
                                          <p:val>
                                            <p:fltVal val="720"/>
                                          </p:val>
                                        </p:tav>
                                        <p:tav tm="100000">
                                          <p:val>
                                            <p:fltVal val="0"/>
                                          </p:val>
                                        </p:tav>
                                      </p:tavLst>
                                    </p:anim>
                                    <p:anim calcmode="lin" valueType="num">
                                      <p:cBhvr>
                                        <p:cTn id="68" dur="500" fill="hold"/>
                                        <p:tgtEl>
                                          <p:spTgt spid="3084"/>
                                        </p:tgtEl>
                                        <p:attrNameLst>
                                          <p:attrName>ppt_h</p:attrName>
                                        </p:attrNameLst>
                                      </p:cBhvr>
                                      <p:tavLst>
                                        <p:tav tm="0">
                                          <p:val>
                                            <p:fltVal val="0"/>
                                          </p:val>
                                        </p:tav>
                                        <p:tav tm="100000">
                                          <p:val>
                                            <p:strVal val="#ppt_h"/>
                                          </p:val>
                                        </p:tav>
                                      </p:tavLst>
                                    </p:anim>
                                    <p:anim calcmode="lin" valueType="num">
                                      <p:cBhvr>
                                        <p:cTn id="69" dur="500" fill="hold"/>
                                        <p:tgtEl>
                                          <p:spTgt spid="3084"/>
                                        </p:tgtEl>
                                        <p:attrNameLst>
                                          <p:attrName>ppt_w</p:attrName>
                                        </p:attrNameLst>
                                      </p:cBhvr>
                                      <p:tavLst>
                                        <p:tav tm="0">
                                          <p:val>
                                            <p:fltVal val="0"/>
                                          </p:val>
                                        </p:tav>
                                        <p:tav tm="100000">
                                          <p:val>
                                            <p:strVal val="#ppt_w"/>
                                          </p:val>
                                        </p:tav>
                                      </p:tavLst>
                                    </p:anim>
                                  </p:childTnLst>
                                </p:cTn>
                              </p:par>
                            </p:childTnLst>
                          </p:cTn>
                        </p:par>
                        <p:par>
                          <p:cTn id="70" fill="hold" nodeType="afterGroup">
                            <p:stCondLst>
                              <p:cond delay="2000"/>
                            </p:stCondLst>
                            <p:childTnLst>
                              <p:par>
                                <p:cTn id="71" presetID="35" presetClass="entr" presetSubtype="0" fill="hold" grpId="0" nodeType="afterEffect">
                                  <p:stCondLst>
                                    <p:cond delay="0"/>
                                  </p:stCondLst>
                                  <p:childTnLst>
                                    <p:set>
                                      <p:cBhvr>
                                        <p:cTn id="72" dur="1" fill="hold">
                                          <p:stCondLst>
                                            <p:cond delay="0"/>
                                          </p:stCondLst>
                                        </p:cTn>
                                        <p:tgtEl>
                                          <p:spTgt spid="3092"/>
                                        </p:tgtEl>
                                        <p:attrNameLst>
                                          <p:attrName>style.visibility</p:attrName>
                                        </p:attrNameLst>
                                      </p:cBhvr>
                                      <p:to>
                                        <p:strVal val="visible"/>
                                      </p:to>
                                    </p:set>
                                    <p:animEffect transition="in" filter="fade">
                                      <p:cBhvr>
                                        <p:cTn id="73" dur="500"/>
                                        <p:tgtEl>
                                          <p:spTgt spid="3092"/>
                                        </p:tgtEl>
                                      </p:cBhvr>
                                    </p:animEffect>
                                    <p:anim calcmode="lin" valueType="num">
                                      <p:cBhvr>
                                        <p:cTn id="74" dur="500" fill="hold"/>
                                        <p:tgtEl>
                                          <p:spTgt spid="3092"/>
                                        </p:tgtEl>
                                        <p:attrNameLst>
                                          <p:attrName>style.rotation</p:attrName>
                                        </p:attrNameLst>
                                      </p:cBhvr>
                                      <p:tavLst>
                                        <p:tav tm="0">
                                          <p:val>
                                            <p:fltVal val="720"/>
                                          </p:val>
                                        </p:tav>
                                        <p:tav tm="100000">
                                          <p:val>
                                            <p:fltVal val="0"/>
                                          </p:val>
                                        </p:tav>
                                      </p:tavLst>
                                    </p:anim>
                                    <p:anim calcmode="lin" valueType="num">
                                      <p:cBhvr>
                                        <p:cTn id="75" dur="500" fill="hold"/>
                                        <p:tgtEl>
                                          <p:spTgt spid="3092"/>
                                        </p:tgtEl>
                                        <p:attrNameLst>
                                          <p:attrName>ppt_h</p:attrName>
                                        </p:attrNameLst>
                                      </p:cBhvr>
                                      <p:tavLst>
                                        <p:tav tm="0">
                                          <p:val>
                                            <p:fltVal val="0"/>
                                          </p:val>
                                        </p:tav>
                                        <p:tav tm="100000">
                                          <p:val>
                                            <p:strVal val="#ppt_h"/>
                                          </p:val>
                                        </p:tav>
                                      </p:tavLst>
                                    </p:anim>
                                    <p:anim calcmode="lin" valueType="num">
                                      <p:cBhvr>
                                        <p:cTn id="76" dur="500" fill="hold"/>
                                        <p:tgtEl>
                                          <p:spTgt spid="3092"/>
                                        </p:tgtEl>
                                        <p:attrNameLst>
                                          <p:attrName>ppt_w</p:attrName>
                                        </p:attrNameLst>
                                      </p:cBhvr>
                                      <p:tavLst>
                                        <p:tav tm="0">
                                          <p:val>
                                            <p:fltVal val="0"/>
                                          </p:val>
                                        </p:tav>
                                        <p:tav tm="100000">
                                          <p:val>
                                            <p:strVal val="#ppt_w"/>
                                          </p:val>
                                        </p:tav>
                                      </p:tavLst>
                                    </p:anim>
                                  </p:childTnLst>
                                </p:cTn>
                              </p:par>
                            </p:childTnLst>
                          </p:cTn>
                        </p:par>
                        <p:par>
                          <p:cTn id="77" fill="hold" nodeType="afterGroup">
                            <p:stCondLst>
                              <p:cond delay="2500"/>
                            </p:stCondLst>
                            <p:childTnLst>
                              <p:par>
                                <p:cTn id="78" presetID="35" presetClass="entr" presetSubtype="0" fill="hold" grpId="0" nodeType="afterEffect">
                                  <p:stCondLst>
                                    <p:cond delay="0"/>
                                  </p:stCondLst>
                                  <p:childTnLst>
                                    <p:set>
                                      <p:cBhvr>
                                        <p:cTn id="79" dur="1" fill="hold">
                                          <p:stCondLst>
                                            <p:cond delay="0"/>
                                          </p:stCondLst>
                                        </p:cTn>
                                        <p:tgtEl>
                                          <p:spTgt spid="3085"/>
                                        </p:tgtEl>
                                        <p:attrNameLst>
                                          <p:attrName>style.visibility</p:attrName>
                                        </p:attrNameLst>
                                      </p:cBhvr>
                                      <p:to>
                                        <p:strVal val="visible"/>
                                      </p:to>
                                    </p:set>
                                    <p:animEffect transition="in" filter="fade">
                                      <p:cBhvr>
                                        <p:cTn id="80" dur="500"/>
                                        <p:tgtEl>
                                          <p:spTgt spid="3085"/>
                                        </p:tgtEl>
                                      </p:cBhvr>
                                    </p:animEffect>
                                    <p:anim calcmode="lin" valueType="num">
                                      <p:cBhvr>
                                        <p:cTn id="81" dur="500" fill="hold"/>
                                        <p:tgtEl>
                                          <p:spTgt spid="3085"/>
                                        </p:tgtEl>
                                        <p:attrNameLst>
                                          <p:attrName>style.rotation</p:attrName>
                                        </p:attrNameLst>
                                      </p:cBhvr>
                                      <p:tavLst>
                                        <p:tav tm="0">
                                          <p:val>
                                            <p:fltVal val="720"/>
                                          </p:val>
                                        </p:tav>
                                        <p:tav tm="100000">
                                          <p:val>
                                            <p:fltVal val="0"/>
                                          </p:val>
                                        </p:tav>
                                      </p:tavLst>
                                    </p:anim>
                                    <p:anim calcmode="lin" valueType="num">
                                      <p:cBhvr>
                                        <p:cTn id="82" dur="500" fill="hold"/>
                                        <p:tgtEl>
                                          <p:spTgt spid="3085"/>
                                        </p:tgtEl>
                                        <p:attrNameLst>
                                          <p:attrName>ppt_h</p:attrName>
                                        </p:attrNameLst>
                                      </p:cBhvr>
                                      <p:tavLst>
                                        <p:tav tm="0">
                                          <p:val>
                                            <p:fltVal val="0"/>
                                          </p:val>
                                        </p:tav>
                                        <p:tav tm="100000">
                                          <p:val>
                                            <p:strVal val="#ppt_h"/>
                                          </p:val>
                                        </p:tav>
                                      </p:tavLst>
                                    </p:anim>
                                    <p:anim calcmode="lin" valueType="num">
                                      <p:cBhvr>
                                        <p:cTn id="83" dur="500" fill="hold"/>
                                        <p:tgtEl>
                                          <p:spTgt spid="3085"/>
                                        </p:tgtEl>
                                        <p:attrNameLst>
                                          <p:attrName>ppt_w</p:attrName>
                                        </p:attrNameLst>
                                      </p:cBhvr>
                                      <p:tavLst>
                                        <p:tav tm="0">
                                          <p:val>
                                            <p:fltVal val="0"/>
                                          </p:val>
                                        </p:tav>
                                        <p:tav tm="100000">
                                          <p:val>
                                            <p:strVal val="#ppt_w"/>
                                          </p:val>
                                        </p:tav>
                                      </p:tavLst>
                                    </p:anim>
                                  </p:childTnLst>
                                </p:cTn>
                              </p:par>
                            </p:childTnLst>
                          </p:cTn>
                        </p:par>
                        <p:par>
                          <p:cTn id="84" fill="hold" nodeType="afterGroup">
                            <p:stCondLst>
                              <p:cond delay="3000"/>
                            </p:stCondLst>
                            <p:childTnLst>
                              <p:par>
                                <p:cTn id="85" presetID="35" presetClass="entr" presetSubtype="0" fill="hold" grpId="0" nodeType="afterEffect">
                                  <p:stCondLst>
                                    <p:cond delay="0"/>
                                  </p:stCondLst>
                                  <p:childTnLst>
                                    <p:set>
                                      <p:cBhvr>
                                        <p:cTn id="86" dur="1" fill="hold">
                                          <p:stCondLst>
                                            <p:cond delay="0"/>
                                          </p:stCondLst>
                                        </p:cTn>
                                        <p:tgtEl>
                                          <p:spTgt spid="3093"/>
                                        </p:tgtEl>
                                        <p:attrNameLst>
                                          <p:attrName>style.visibility</p:attrName>
                                        </p:attrNameLst>
                                      </p:cBhvr>
                                      <p:to>
                                        <p:strVal val="visible"/>
                                      </p:to>
                                    </p:set>
                                    <p:animEffect transition="in" filter="fade">
                                      <p:cBhvr>
                                        <p:cTn id="87" dur="500"/>
                                        <p:tgtEl>
                                          <p:spTgt spid="3093"/>
                                        </p:tgtEl>
                                      </p:cBhvr>
                                    </p:animEffect>
                                    <p:anim calcmode="lin" valueType="num">
                                      <p:cBhvr>
                                        <p:cTn id="88" dur="500" fill="hold"/>
                                        <p:tgtEl>
                                          <p:spTgt spid="3093"/>
                                        </p:tgtEl>
                                        <p:attrNameLst>
                                          <p:attrName>style.rotation</p:attrName>
                                        </p:attrNameLst>
                                      </p:cBhvr>
                                      <p:tavLst>
                                        <p:tav tm="0">
                                          <p:val>
                                            <p:fltVal val="720"/>
                                          </p:val>
                                        </p:tav>
                                        <p:tav tm="100000">
                                          <p:val>
                                            <p:fltVal val="0"/>
                                          </p:val>
                                        </p:tav>
                                      </p:tavLst>
                                    </p:anim>
                                    <p:anim calcmode="lin" valueType="num">
                                      <p:cBhvr>
                                        <p:cTn id="89" dur="500" fill="hold"/>
                                        <p:tgtEl>
                                          <p:spTgt spid="3093"/>
                                        </p:tgtEl>
                                        <p:attrNameLst>
                                          <p:attrName>ppt_h</p:attrName>
                                        </p:attrNameLst>
                                      </p:cBhvr>
                                      <p:tavLst>
                                        <p:tav tm="0">
                                          <p:val>
                                            <p:fltVal val="0"/>
                                          </p:val>
                                        </p:tav>
                                        <p:tav tm="100000">
                                          <p:val>
                                            <p:strVal val="#ppt_h"/>
                                          </p:val>
                                        </p:tav>
                                      </p:tavLst>
                                    </p:anim>
                                    <p:anim calcmode="lin" valueType="num">
                                      <p:cBhvr>
                                        <p:cTn id="90" dur="500" fill="hold"/>
                                        <p:tgtEl>
                                          <p:spTgt spid="3093"/>
                                        </p:tgtEl>
                                        <p:attrNameLst>
                                          <p:attrName>ppt_w</p:attrName>
                                        </p:attrNameLst>
                                      </p:cBhvr>
                                      <p:tavLst>
                                        <p:tav tm="0">
                                          <p:val>
                                            <p:fltVal val="0"/>
                                          </p:val>
                                        </p:tav>
                                        <p:tav tm="100000">
                                          <p:val>
                                            <p:strVal val="#ppt_w"/>
                                          </p:val>
                                        </p:tav>
                                      </p:tavLst>
                                    </p:anim>
                                  </p:childTnLst>
                                </p:cTn>
                              </p:par>
                            </p:childTnLst>
                          </p:cTn>
                        </p:par>
                        <p:par>
                          <p:cTn id="91" fill="hold" nodeType="afterGroup">
                            <p:stCondLst>
                              <p:cond delay="3500"/>
                            </p:stCondLst>
                            <p:childTnLst>
                              <p:par>
                                <p:cTn id="92" presetID="35" presetClass="entr" presetSubtype="0" fill="hold" grpId="0" nodeType="afterEffect">
                                  <p:stCondLst>
                                    <p:cond delay="0"/>
                                  </p:stCondLst>
                                  <p:childTnLst>
                                    <p:set>
                                      <p:cBhvr>
                                        <p:cTn id="93" dur="1" fill="hold">
                                          <p:stCondLst>
                                            <p:cond delay="0"/>
                                          </p:stCondLst>
                                        </p:cTn>
                                        <p:tgtEl>
                                          <p:spTgt spid="3086"/>
                                        </p:tgtEl>
                                        <p:attrNameLst>
                                          <p:attrName>style.visibility</p:attrName>
                                        </p:attrNameLst>
                                      </p:cBhvr>
                                      <p:to>
                                        <p:strVal val="visible"/>
                                      </p:to>
                                    </p:set>
                                    <p:animEffect transition="in" filter="fade">
                                      <p:cBhvr>
                                        <p:cTn id="94" dur="500"/>
                                        <p:tgtEl>
                                          <p:spTgt spid="3086"/>
                                        </p:tgtEl>
                                      </p:cBhvr>
                                    </p:animEffect>
                                    <p:anim calcmode="lin" valueType="num">
                                      <p:cBhvr>
                                        <p:cTn id="95" dur="500" fill="hold"/>
                                        <p:tgtEl>
                                          <p:spTgt spid="3086"/>
                                        </p:tgtEl>
                                        <p:attrNameLst>
                                          <p:attrName>style.rotation</p:attrName>
                                        </p:attrNameLst>
                                      </p:cBhvr>
                                      <p:tavLst>
                                        <p:tav tm="0">
                                          <p:val>
                                            <p:fltVal val="720"/>
                                          </p:val>
                                        </p:tav>
                                        <p:tav tm="100000">
                                          <p:val>
                                            <p:fltVal val="0"/>
                                          </p:val>
                                        </p:tav>
                                      </p:tavLst>
                                    </p:anim>
                                    <p:anim calcmode="lin" valueType="num">
                                      <p:cBhvr>
                                        <p:cTn id="96" dur="500" fill="hold"/>
                                        <p:tgtEl>
                                          <p:spTgt spid="3086"/>
                                        </p:tgtEl>
                                        <p:attrNameLst>
                                          <p:attrName>ppt_h</p:attrName>
                                        </p:attrNameLst>
                                      </p:cBhvr>
                                      <p:tavLst>
                                        <p:tav tm="0">
                                          <p:val>
                                            <p:fltVal val="0"/>
                                          </p:val>
                                        </p:tav>
                                        <p:tav tm="100000">
                                          <p:val>
                                            <p:strVal val="#ppt_h"/>
                                          </p:val>
                                        </p:tav>
                                      </p:tavLst>
                                    </p:anim>
                                    <p:anim calcmode="lin" valueType="num">
                                      <p:cBhvr>
                                        <p:cTn id="97" dur="500" fill="hold"/>
                                        <p:tgtEl>
                                          <p:spTgt spid="3086"/>
                                        </p:tgtEl>
                                        <p:attrNameLst>
                                          <p:attrName>ppt_w</p:attrName>
                                        </p:attrNameLst>
                                      </p:cBhvr>
                                      <p:tavLst>
                                        <p:tav tm="0">
                                          <p:val>
                                            <p:fltVal val="0"/>
                                          </p:val>
                                        </p:tav>
                                        <p:tav tm="100000">
                                          <p:val>
                                            <p:strVal val="#ppt_w"/>
                                          </p:val>
                                        </p:tav>
                                      </p:tavLst>
                                    </p:anim>
                                  </p:childTnLst>
                                </p:cTn>
                              </p:par>
                            </p:childTnLst>
                          </p:cTn>
                        </p:par>
                        <p:par>
                          <p:cTn id="98" fill="hold" nodeType="afterGroup">
                            <p:stCondLst>
                              <p:cond delay="4000"/>
                            </p:stCondLst>
                            <p:childTnLst>
                              <p:par>
                                <p:cTn id="99" presetID="35" presetClass="entr" presetSubtype="0" fill="hold" grpId="0" nodeType="afterEffect">
                                  <p:stCondLst>
                                    <p:cond delay="0"/>
                                  </p:stCondLst>
                                  <p:childTnLst>
                                    <p:set>
                                      <p:cBhvr>
                                        <p:cTn id="100" dur="1" fill="hold">
                                          <p:stCondLst>
                                            <p:cond delay="0"/>
                                          </p:stCondLst>
                                        </p:cTn>
                                        <p:tgtEl>
                                          <p:spTgt spid="3087"/>
                                        </p:tgtEl>
                                        <p:attrNameLst>
                                          <p:attrName>style.visibility</p:attrName>
                                        </p:attrNameLst>
                                      </p:cBhvr>
                                      <p:to>
                                        <p:strVal val="visible"/>
                                      </p:to>
                                    </p:set>
                                    <p:animEffect transition="in" filter="fade">
                                      <p:cBhvr>
                                        <p:cTn id="101" dur="500"/>
                                        <p:tgtEl>
                                          <p:spTgt spid="3087"/>
                                        </p:tgtEl>
                                      </p:cBhvr>
                                    </p:animEffect>
                                    <p:anim calcmode="lin" valueType="num">
                                      <p:cBhvr>
                                        <p:cTn id="102" dur="500" fill="hold"/>
                                        <p:tgtEl>
                                          <p:spTgt spid="3087"/>
                                        </p:tgtEl>
                                        <p:attrNameLst>
                                          <p:attrName>style.rotation</p:attrName>
                                        </p:attrNameLst>
                                      </p:cBhvr>
                                      <p:tavLst>
                                        <p:tav tm="0">
                                          <p:val>
                                            <p:fltVal val="720"/>
                                          </p:val>
                                        </p:tav>
                                        <p:tav tm="100000">
                                          <p:val>
                                            <p:fltVal val="0"/>
                                          </p:val>
                                        </p:tav>
                                      </p:tavLst>
                                    </p:anim>
                                    <p:anim calcmode="lin" valueType="num">
                                      <p:cBhvr>
                                        <p:cTn id="103" dur="500" fill="hold"/>
                                        <p:tgtEl>
                                          <p:spTgt spid="3087"/>
                                        </p:tgtEl>
                                        <p:attrNameLst>
                                          <p:attrName>ppt_h</p:attrName>
                                        </p:attrNameLst>
                                      </p:cBhvr>
                                      <p:tavLst>
                                        <p:tav tm="0">
                                          <p:val>
                                            <p:fltVal val="0"/>
                                          </p:val>
                                        </p:tav>
                                        <p:tav tm="100000">
                                          <p:val>
                                            <p:strVal val="#ppt_h"/>
                                          </p:val>
                                        </p:tav>
                                      </p:tavLst>
                                    </p:anim>
                                    <p:anim calcmode="lin" valueType="num">
                                      <p:cBhvr>
                                        <p:cTn id="104" dur="500" fill="hold"/>
                                        <p:tgtEl>
                                          <p:spTgt spid="3087"/>
                                        </p:tgtEl>
                                        <p:attrNameLst>
                                          <p:attrName>ppt_w</p:attrName>
                                        </p:attrNameLst>
                                      </p:cBhvr>
                                      <p:tavLst>
                                        <p:tav tm="0">
                                          <p:val>
                                            <p:fltVal val="0"/>
                                          </p:val>
                                        </p:tav>
                                        <p:tav tm="100000">
                                          <p:val>
                                            <p:strVal val="#ppt_w"/>
                                          </p:val>
                                        </p:tav>
                                      </p:tavLst>
                                    </p:anim>
                                  </p:childTnLst>
                                </p:cTn>
                              </p:par>
                            </p:childTnLst>
                          </p:cTn>
                        </p:par>
                        <p:par>
                          <p:cTn id="105" fill="hold" nodeType="afterGroup">
                            <p:stCondLst>
                              <p:cond delay="4500"/>
                            </p:stCondLst>
                            <p:childTnLst>
                              <p:par>
                                <p:cTn id="106" presetID="35" presetClass="entr" presetSubtype="0" fill="hold" grpId="0" nodeType="afterEffect">
                                  <p:stCondLst>
                                    <p:cond delay="0"/>
                                  </p:stCondLst>
                                  <p:childTnLst>
                                    <p:set>
                                      <p:cBhvr>
                                        <p:cTn id="107" dur="1" fill="hold">
                                          <p:stCondLst>
                                            <p:cond delay="0"/>
                                          </p:stCondLst>
                                        </p:cTn>
                                        <p:tgtEl>
                                          <p:spTgt spid="3090"/>
                                        </p:tgtEl>
                                        <p:attrNameLst>
                                          <p:attrName>style.visibility</p:attrName>
                                        </p:attrNameLst>
                                      </p:cBhvr>
                                      <p:to>
                                        <p:strVal val="visible"/>
                                      </p:to>
                                    </p:set>
                                    <p:animEffect transition="in" filter="fade">
                                      <p:cBhvr>
                                        <p:cTn id="108" dur="500"/>
                                        <p:tgtEl>
                                          <p:spTgt spid="3090"/>
                                        </p:tgtEl>
                                      </p:cBhvr>
                                    </p:animEffect>
                                    <p:anim calcmode="lin" valueType="num">
                                      <p:cBhvr>
                                        <p:cTn id="109" dur="500" fill="hold"/>
                                        <p:tgtEl>
                                          <p:spTgt spid="3090"/>
                                        </p:tgtEl>
                                        <p:attrNameLst>
                                          <p:attrName>style.rotation</p:attrName>
                                        </p:attrNameLst>
                                      </p:cBhvr>
                                      <p:tavLst>
                                        <p:tav tm="0">
                                          <p:val>
                                            <p:fltVal val="720"/>
                                          </p:val>
                                        </p:tav>
                                        <p:tav tm="100000">
                                          <p:val>
                                            <p:fltVal val="0"/>
                                          </p:val>
                                        </p:tav>
                                      </p:tavLst>
                                    </p:anim>
                                    <p:anim calcmode="lin" valueType="num">
                                      <p:cBhvr>
                                        <p:cTn id="110" dur="500" fill="hold"/>
                                        <p:tgtEl>
                                          <p:spTgt spid="3090"/>
                                        </p:tgtEl>
                                        <p:attrNameLst>
                                          <p:attrName>ppt_h</p:attrName>
                                        </p:attrNameLst>
                                      </p:cBhvr>
                                      <p:tavLst>
                                        <p:tav tm="0">
                                          <p:val>
                                            <p:fltVal val="0"/>
                                          </p:val>
                                        </p:tav>
                                        <p:tav tm="100000">
                                          <p:val>
                                            <p:strVal val="#ppt_h"/>
                                          </p:val>
                                        </p:tav>
                                      </p:tavLst>
                                    </p:anim>
                                    <p:anim calcmode="lin" valueType="num">
                                      <p:cBhvr>
                                        <p:cTn id="111" dur="500" fill="hold"/>
                                        <p:tgtEl>
                                          <p:spTgt spid="3090"/>
                                        </p:tgtEl>
                                        <p:attrNameLst>
                                          <p:attrName>ppt_w</p:attrName>
                                        </p:attrNameLst>
                                      </p:cBhvr>
                                      <p:tavLst>
                                        <p:tav tm="0">
                                          <p:val>
                                            <p:fltVal val="0"/>
                                          </p:val>
                                        </p:tav>
                                        <p:tav tm="100000">
                                          <p:val>
                                            <p:strVal val="#ppt_w"/>
                                          </p:val>
                                        </p:tav>
                                      </p:tavLst>
                                    </p:anim>
                                  </p:childTnLst>
                                </p:cTn>
                              </p:par>
                            </p:childTnLst>
                          </p:cTn>
                        </p:par>
                        <p:par>
                          <p:cTn id="112" fill="hold" nodeType="afterGroup">
                            <p:stCondLst>
                              <p:cond delay="5000"/>
                            </p:stCondLst>
                            <p:childTnLst>
                              <p:par>
                                <p:cTn id="113" presetID="35" presetClass="entr" presetSubtype="0" fill="hold" grpId="0" nodeType="afterEffect">
                                  <p:stCondLst>
                                    <p:cond delay="0"/>
                                  </p:stCondLst>
                                  <p:childTnLst>
                                    <p:set>
                                      <p:cBhvr>
                                        <p:cTn id="114" dur="1" fill="hold">
                                          <p:stCondLst>
                                            <p:cond delay="0"/>
                                          </p:stCondLst>
                                        </p:cTn>
                                        <p:tgtEl>
                                          <p:spTgt spid="3089"/>
                                        </p:tgtEl>
                                        <p:attrNameLst>
                                          <p:attrName>style.visibility</p:attrName>
                                        </p:attrNameLst>
                                      </p:cBhvr>
                                      <p:to>
                                        <p:strVal val="visible"/>
                                      </p:to>
                                    </p:set>
                                    <p:animEffect transition="in" filter="fade">
                                      <p:cBhvr>
                                        <p:cTn id="115" dur="500"/>
                                        <p:tgtEl>
                                          <p:spTgt spid="3089"/>
                                        </p:tgtEl>
                                      </p:cBhvr>
                                    </p:animEffect>
                                    <p:anim calcmode="lin" valueType="num">
                                      <p:cBhvr>
                                        <p:cTn id="116" dur="500" fill="hold"/>
                                        <p:tgtEl>
                                          <p:spTgt spid="3089"/>
                                        </p:tgtEl>
                                        <p:attrNameLst>
                                          <p:attrName>style.rotation</p:attrName>
                                        </p:attrNameLst>
                                      </p:cBhvr>
                                      <p:tavLst>
                                        <p:tav tm="0">
                                          <p:val>
                                            <p:fltVal val="720"/>
                                          </p:val>
                                        </p:tav>
                                        <p:tav tm="100000">
                                          <p:val>
                                            <p:fltVal val="0"/>
                                          </p:val>
                                        </p:tav>
                                      </p:tavLst>
                                    </p:anim>
                                    <p:anim calcmode="lin" valueType="num">
                                      <p:cBhvr>
                                        <p:cTn id="117" dur="500" fill="hold"/>
                                        <p:tgtEl>
                                          <p:spTgt spid="3089"/>
                                        </p:tgtEl>
                                        <p:attrNameLst>
                                          <p:attrName>ppt_h</p:attrName>
                                        </p:attrNameLst>
                                      </p:cBhvr>
                                      <p:tavLst>
                                        <p:tav tm="0">
                                          <p:val>
                                            <p:fltVal val="0"/>
                                          </p:val>
                                        </p:tav>
                                        <p:tav tm="100000">
                                          <p:val>
                                            <p:strVal val="#ppt_h"/>
                                          </p:val>
                                        </p:tav>
                                      </p:tavLst>
                                    </p:anim>
                                    <p:anim calcmode="lin" valueType="num">
                                      <p:cBhvr>
                                        <p:cTn id="118" dur="500" fill="hold"/>
                                        <p:tgtEl>
                                          <p:spTgt spid="3089"/>
                                        </p:tgtEl>
                                        <p:attrNameLst>
                                          <p:attrName>ppt_w</p:attrName>
                                        </p:attrNameLst>
                                      </p:cBhvr>
                                      <p:tavLst>
                                        <p:tav tm="0">
                                          <p:val>
                                            <p:fltVal val="0"/>
                                          </p:val>
                                        </p:tav>
                                        <p:tav tm="100000">
                                          <p:val>
                                            <p:strVal val="#ppt_w"/>
                                          </p:val>
                                        </p:tav>
                                      </p:tavLst>
                                    </p:anim>
                                  </p:childTnLst>
                                </p:cTn>
                              </p:par>
                            </p:childTnLst>
                          </p:cTn>
                        </p:par>
                        <p:par>
                          <p:cTn id="119" fill="hold" nodeType="afterGroup">
                            <p:stCondLst>
                              <p:cond delay="5500"/>
                            </p:stCondLst>
                            <p:childTnLst>
                              <p:par>
                                <p:cTn id="120" presetID="35" presetClass="entr" presetSubtype="0" fill="hold" grpId="0" nodeType="afterEffect">
                                  <p:stCondLst>
                                    <p:cond delay="0"/>
                                  </p:stCondLst>
                                  <p:childTnLst>
                                    <p:set>
                                      <p:cBhvr>
                                        <p:cTn id="121" dur="1" fill="hold">
                                          <p:stCondLst>
                                            <p:cond delay="0"/>
                                          </p:stCondLst>
                                        </p:cTn>
                                        <p:tgtEl>
                                          <p:spTgt spid="3088"/>
                                        </p:tgtEl>
                                        <p:attrNameLst>
                                          <p:attrName>style.visibility</p:attrName>
                                        </p:attrNameLst>
                                      </p:cBhvr>
                                      <p:to>
                                        <p:strVal val="visible"/>
                                      </p:to>
                                    </p:set>
                                    <p:animEffect transition="in" filter="fade">
                                      <p:cBhvr>
                                        <p:cTn id="122" dur="500"/>
                                        <p:tgtEl>
                                          <p:spTgt spid="3088"/>
                                        </p:tgtEl>
                                      </p:cBhvr>
                                    </p:animEffect>
                                    <p:anim calcmode="lin" valueType="num">
                                      <p:cBhvr>
                                        <p:cTn id="123" dur="500" fill="hold"/>
                                        <p:tgtEl>
                                          <p:spTgt spid="3088"/>
                                        </p:tgtEl>
                                        <p:attrNameLst>
                                          <p:attrName>style.rotation</p:attrName>
                                        </p:attrNameLst>
                                      </p:cBhvr>
                                      <p:tavLst>
                                        <p:tav tm="0">
                                          <p:val>
                                            <p:fltVal val="720"/>
                                          </p:val>
                                        </p:tav>
                                        <p:tav tm="100000">
                                          <p:val>
                                            <p:fltVal val="0"/>
                                          </p:val>
                                        </p:tav>
                                      </p:tavLst>
                                    </p:anim>
                                    <p:anim calcmode="lin" valueType="num">
                                      <p:cBhvr>
                                        <p:cTn id="124" dur="500" fill="hold"/>
                                        <p:tgtEl>
                                          <p:spTgt spid="3088"/>
                                        </p:tgtEl>
                                        <p:attrNameLst>
                                          <p:attrName>ppt_h</p:attrName>
                                        </p:attrNameLst>
                                      </p:cBhvr>
                                      <p:tavLst>
                                        <p:tav tm="0">
                                          <p:val>
                                            <p:fltVal val="0"/>
                                          </p:val>
                                        </p:tav>
                                        <p:tav tm="100000">
                                          <p:val>
                                            <p:strVal val="#ppt_h"/>
                                          </p:val>
                                        </p:tav>
                                      </p:tavLst>
                                    </p:anim>
                                    <p:anim calcmode="lin" valueType="num">
                                      <p:cBhvr>
                                        <p:cTn id="125" dur="500" fill="hold"/>
                                        <p:tgtEl>
                                          <p:spTgt spid="3088"/>
                                        </p:tgtEl>
                                        <p:attrNameLst>
                                          <p:attrName>ppt_w</p:attrName>
                                        </p:attrNameLst>
                                      </p:cBhvr>
                                      <p:tavLst>
                                        <p:tav tm="0">
                                          <p:val>
                                            <p:fltVal val="0"/>
                                          </p:val>
                                        </p:tav>
                                        <p:tav tm="100000">
                                          <p:val>
                                            <p:strVal val="#ppt_w"/>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3081"/>
                                        </p:tgtEl>
                                        <p:attrNameLst>
                                          <p:attrName>style.visibility</p:attrName>
                                        </p:attrNameLst>
                                      </p:cBhvr>
                                      <p:to>
                                        <p:strVal val="visible"/>
                                      </p:to>
                                    </p:set>
                                    <p:anim calcmode="lin" valueType="num">
                                      <p:cBhvr additive="base">
                                        <p:cTn id="130" dur="500" fill="hold"/>
                                        <p:tgtEl>
                                          <p:spTgt spid="3081"/>
                                        </p:tgtEl>
                                        <p:attrNameLst>
                                          <p:attrName>ppt_x</p:attrName>
                                        </p:attrNameLst>
                                      </p:cBhvr>
                                      <p:tavLst>
                                        <p:tav tm="0">
                                          <p:val>
                                            <p:strVal val="0-#ppt_w/2"/>
                                          </p:val>
                                        </p:tav>
                                        <p:tav tm="100000">
                                          <p:val>
                                            <p:strVal val="#ppt_x"/>
                                          </p:val>
                                        </p:tav>
                                      </p:tavLst>
                                    </p:anim>
                                    <p:anim calcmode="lin" valueType="num">
                                      <p:cBhvr additive="base">
                                        <p:cTn id="131" dur="500" fill="hold"/>
                                        <p:tgtEl>
                                          <p:spTgt spid="3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3078" grpId="0" animBg="1"/>
      <p:bldP spid="3079" grpId="0" animBg="1"/>
      <p:bldP spid="3081" grpId="0"/>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594304"/>
            <a:ext cx="769620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The perimeter of Family A’s pool is 12 units long</a:t>
            </a:r>
            <a:r>
              <a:rPr lang="en-US" sz="2000" b="1" dirty="0">
                <a:latin typeface="Comic Sans MS" pitchFamily="1" charset="0"/>
              </a:rPr>
              <a:t>.</a:t>
            </a:r>
          </a:p>
        </p:txBody>
      </p:sp>
      <p:grpSp>
        <p:nvGrpSpPr>
          <p:cNvPr id="14358" name="Group 22"/>
          <p:cNvGrpSpPr>
            <a:grpSpLocks/>
          </p:cNvGrpSpPr>
          <p:nvPr/>
        </p:nvGrpSpPr>
        <p:grpSpPr bwMode="auto">
          <a:xfrm>
            <a:off x="5181600" y="2438400"/>
            <a:ext cx="2971800" cy="3810000"/>
            <a:chOff x="3264" y="1536"/>
            <a:chExt cx="1872" cy="2400"/>
          </a:xfrm>
        </p:grpSpPr>
        <p:sp>
          <p:nvSpPr>
            <p:cNvPr id="14359" name="Rectangle 23" descr="Water droplets"/>
            <p:cNvSpPr>
              <a:spLocks noChangeArrowheads="1"/>
            </p:cNvSpPr>
            <p:nvPr/>
          </p:nvSpPr>
          <p:spPr bwMode="auto">
            <a:xfrm>
              <a:off x="4656" y="201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Rectangle 24" descr="Water droplets"/>
            <p:cNvSpPr>
              <a:spLocks noChangeArrowheads="1"/>
            </p:cNvSpPr>
            <p:nvPr/>
          </p:nvSpPr>
          <p:spPr bwMode="auto">
            <a:xfrm>
              <a:off x="4656" y="249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Rectangle 25" descr="Water droplets"/>
            <p:cNvSpPr>
              <a:spLocks noChangeArrowheads="1"/>
            </p:cNvSpPr>
            <p:nvPr/>
          </p:nvSpPr>
          <p:spPr bwMode="auto">
            <a:xfrm>
              <a:off x="465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Rectangle 26" descr="Water droplets"/>
            <p:cNvSpPr>
              <a:spLocks noChangeArrowheads="1"/>
            </p:cNvSpPr>
            <p:nvPr/>
          </p:nvSpPr>
          <p:spPr bwMode="auto">
            <a:xfrm>
              <a:off x="465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Rectangle 27" descr="Water droplets"/>
            <p:cNvSpPr>
              <a:spLocks noChangeArrowheads="1"/>
            </p:cNvSpPr>
            <p:nvPr/>
          </p:nvSpPr>
          <p:spPr bwMode="auto">
            <a:xfrm>
              <a:off x="417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Rectangle 28" descr="Water droplets"/>
            <p:cNvSpPr>
              <a:spLocks noChangeArrowheads="1"/>
            </p:cNvSpPr>
            <p:nvPr/>
          </p:nvSpPr>
          <p:spPr bwMode="auto">
            <a:xfrm>
              <a:off x="4656" y="153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Rectangle 29" descr="Water droplets"/>
            <p:cNvSpPr>
              <a:spLocks noChangeArrowheads="1"/>
            </p:cNvSpPr>
            <p:nvPr/>
          </p:nvSpPr>
          <p:spPr bwMode="auto">
            <a:xfrm>
              <a:off x="417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Text Box 30"/>
            <p:cNvSpPr txBox="1">
              <a:spLocks noChangeArrowheads="1"/>
            </p:cNvSpPr>
            <p:nvPr/>
          </p:nvSpPr>
          <p:spPr bwMode="auto">
            <a:xfrm>
              <a:off x="3264" y="2400"/>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 B</a:t>
              </a:r>
            </a:p>
          </p:txBody>
        </p:sp>
      </p:grpSp>
      <p:grpSp>
        <p:nvGrpSpPr>
          <p:cNvPr id="14367" name="Group 31"/>
          <p:cNvGrpSpPr>
            <a:grpSpLocks/>
          </p:cNvGrpSpPr>
          <p:nvPr/>
        </p:nvGrpSpPr>
        <p:grpSpPr bwMode="auto">
          <a:xfrm>
            <a:off x="838200" y="3200400"/>
            <a:ext cx="2362200" cy="2971800"/>
            <a:chOff x="528" y="2016"/>
            <a:chExt cx="1488" cy="1872"/>
          </a:xfrm>
        </p:grpSpPr>
        <p:sp>
          <p:nvSpPr>
            <p:cNvPr id="14368" name="Rectangle 32" descr="Water droplets"/>
            <p:cNvSpPr>
              <a:spLocks noChangeArrowheads="1"/>
            </p:cNvSpPr>
            <p:nvPr/>
          </p:nvSpPr>
          <p:spPr bwMode="auto">
            <a:xfrm>
              <a:off x="57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Rectangle 33" descr="Water droplets"/>
            <p:cNvSpPr>
              <a:spLocks noChangeArrowheads="1"/>
            </p:cNvSpPr>
            <p:nvPr/>
          </p:nvSpPr>
          <p:spPr bwMode="auto">
            <a:xfrm>
              <a:off x="57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Rectangle 34" descr="Water droplets"/>
            <p:cNvSpPr>
              <a:spLocks noChangeArrowheads="1"/>
            </p:cNvSpPr>
            <p:nvPr/>
          </p:nvSpPr>
          <p:spPr bwMode="auto">
            <a:xfrm>
              <a:off x="105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Rectangle 35" descr="Water droplets"/>
            <p:cNvSpPr>
              <a:spLocks noChangeArrowheads="1"/>
            </p:cNvSpPr>
            <p:nvPr/>
          </p:nvSpPr>
          <p:spPr bwMode="auto">
            <a:xfrm>
              <a:off x="105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Rectangle 36" descr="Water droplets"/>
            <p:cNvSpPr>
              <a:spLocks noChangeArrowheads="1"/>
            </p:cNvSpPr>
            <p:nvPr/>
          </p:nvSpPr>
          <p:spPr bwMode="auto">
            <a:xfrm>
              <a:off x="576" y="340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Rectangle 37" descr="Water droplets"/>
            <p:cNvSpPr>
              <a:spLocks noChangeArrowheads="1"/>
            </p:cNvSpPr>
            <p:nvPr/>
          </p:nvSpPr>
          <p:spPr bwMode="auto">
            <a:xfrm>
              <a:off x="1056" y="3408"/>
              <a:ext cx="480" cy="48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Rectangle 38" descr="Water droplets"/>
            <p:cNvSpPr>
              <a:spLocks noChangeArrowheads="1"/>
            </p:cNvSpPr>
            <p:nvPr/>
          </p:nvSpPr>
          <p:spPr bwMode="auto">
            <a:xfrm>
              <a:off x="153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Rectangle 39" descr="Water droplets"/>
            <p:cNvSpPr>
              <a:spLocks noChangeArrowheads="1"/>
            </p:cNvSpPr>
            <p:nvPr/>
          </p:nvSpPr>
          <p:spPr bwMode="auto">
            <a:xfrm>
              <a:off x="153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Text Box 40"/>
            <p:cNvSpPr txBox="1">
              <a:spLocks noChangeArrowheads="1"/>
            </p:cNvSpPr>
            <p:nvPr/>
          </p:nvSpPr>
          <p:spPr bwMode="auto">
            <a:xfrm>
              <a:off x="528" y="2016"/>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 A</a:t>
              </a:r>
            </a:p>
          </p:txBody>
        </p:sp>
      </p:grpSp>
      <p:sp>
        <p:nvSpPr>
          <p:cNvPr id="14377" name="Line 41"/>
          <p:cNvSpPr>
            <a:spLocks noChangeShapeType="1"/>
          </p:cNvSpPr>
          <p:nvPr/>
        </p:nvSpPr>
        <p:spPr bwMode="auto">
          <a:xfrm>
            <a:off x="914400" y="3886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Line 42"/>
          <p:cNvSpPr>
            <a:spLocks noChangeShapeType="1"/>
          </p:cNvSpPr>
          <p:nvPr/>
        </p:nvSpPr>
        <p:spPr bwMode="auto">
          <a:xfrm>
            <a:off x="1676400" y="3886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9" name="Line 43"/>
          <p:cNvSpPr>
            <a:spLocks noChangeShapeType="1"/>
          </p:cNvSpPr>
          <p:nvPr/>
        </p:nvSpPr>
        <p:spPr bwMode="auto">
          <a:xfrm>
            <a:off x="2438400" y="3886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Line 44"/>
          <p:cNvSpPr>
            <a:spLocks noChangeShapeType="1"/>
          </p:cNvSpPr>
          <p:nvPr/>
        </p:nvSpPr>
        <p:spPr bwMode="auto">
          <a:xfrm>
            <a:off x="2438400" y="5410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1" name="Line 45"/>
          <p:cNvSpPr>
            <a:spLocks noChangeShapeType="1"/>
          </p:cNvSpPr>
          <p:nvPr/>
        </p:nvSpPr>
        <p:spPr bwMode="auto">
          <a:xfrm>
            <a:off x="1676400" y="6172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2" name="Line 46"/>
          <p:cNvSpPr>
            <a:spLocks noChangeShapeType="1"/>
          </p:cNvSpPr>
          <p:nvPr/>
        </p:nvSpPr>
        <p:spPr bwMode="auto">
          <a:xfrm>
            <a:off x="914400" y="61722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7" name="Line 51"/>
          <p:cNvSpPr>
            <a:spLocks noChangeShapeType="1"/>
          </p:cNvSpPr>
          <p:nvPr/>
        </p:nvSpPr>
        <p:spPr bwMode="auto">
          <a:xfrm flipV="1">
            <a:off x="3200400" y="3886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8" name="Line 52"/>
          <p:cNvSpPr>
            <a:spLocks noChangeShapeType="1"/>
          </p:cNvSpPr>
          <p:nvPr/>
        </p:nvSpPr>
        <p:spPr bwMode="auto">
          <a:xfrm flipV="1">
            <a:off x="3200400" y="4648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9" name="Line 53"/>
          <p:cNvSpPr>
            <a:spLocks noChangeShapeType="1"/>
          </p:cNvSpPr>
          <p:nvPr/>
        </p:nvSpPr>
        <p:spPr bwMode="auto">
          <a:xfrm flipV="1">
            <a:off x="914400" y="5410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0" name="Line 54"/>
          <p:cNvSpPr>
            <a:spLocks noChangeShapeType="1"/>
          </p:cNvSpPr>
          <p:nvPr/>
        </p:nvSpPr>
        <p:spPr bwMode="auto">
          <a:xfrm flipV="1">
            <a:off x="2438400" y="5410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3" name="Line 47"/>
          <p:cNvSpPr>
            <a:spLocks noChangeShapeType="1"/>
          </p:cNvSpPr>
          <p:nvPr/>
        </p:nvSpPr>
        <p:spPr bwMode="auto">
          <a:xfrm>
            <a:off x="7391400" y="24384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4" name="Line 48"/>
          <p:cNvSpPr>
            <a:spLocks noChangeShapeType="1"/>
          </p:cNvSpPr>
          <p:nvPr/>
        </p:nvSpPr>
        <p:spPr bwMode="auto">
          <a:xfrm>
            <a:off x="6629400" y="47244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5" name="Line 49"/>
          <p:cNvSpPr>
            <a:spLocks noChangeShapeType="1"/>
          </p:cNvSpPr>
          <p:nvPr/>
        </p:nvSpPr>
        <p:spPr bwMode="auto">
          <a:xfrm>
            <a:off x="6629400" y="62484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6" name="Line 50"/>
          <p:cNvSpPr>
            <a:spLocks noChangeShapeType="1"/>
          </p:cNvSpPr>
          <p:nvPr/>
        </p:nvSpPr>
        <p:spPr bwMode="auto">
          <a:xfrm>
            <a:off x="7391400" y="62484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1" name="Line 55"/>
          <p:cNvSpPr>
            <a:spLocks noChangeShapeType="1"/>
          </p:cNvSpPr>
          <p:nvPr/>
        </p:nvSpPr>
        <p:spPr bwMode="auto">
          <a:xfrm flipV="1">
            <a:off x="7391400" y="3962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2" name="Line 56"/>
          <p:cNvSpPr>
            <a:spLocks noChangeShapeType="1"/>
          </p:cNvSpPr>
          <p:nvPr/>
        </p:nvSpPr>
        <p:spPr bwMode="auto">
          <a:xfrm flipV="1">
            <a:off x="8153400" y="5486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3" name="Line 57"/>
          <p:cNvSpPr>
            <a:spLocks noChangeShapeType="1"/>
          </p:cNvSpPr>
          <p:nvPr/>
        </p:nvSpPr>
        <p:spPr bwMode="auto">
          <a:xfrm flipV="1">
            <a:off x="6629400" y="5486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6" name="Rectangle 60"/>
          <p:cNvSpPr>
            <a:spLocks noChangeArrowheads="1"/>
          </p:cNvSpPr>
          <p:nvPr/>
        </p:nvSpPr>
        <p:spPr bwMode="auto">
          <a:xfrm>
            <a:off x="457200" y="1991179"/>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t>The perimeter of Family B’s pool is 14 units long</a:t>
            </a:r>
            <a:r>
              <a:rPr lang="en-US" sz="2000" b="1" dirty="0">
                <a:latin typeface="Comic Sans MS" pitchFamily="1" charset="0"/>
              </a:rPr>
              <a:t>.</a:t>
            </a:r>
          </a:p>
        </p:txBody>
      </p:sp>
      <p:sp>
        <p:nvSpPr>
          <p:cNvPr id="14397" name="Rectangle 61"/>
          <p:cNvSpPr>
            <a:spLocks noChangeArrowheads="1"/>
          </p:cNvSpPr>
          <p:nvPr/>
        </p:nvSpPr>
        <p:spPr bwMode="auto">
          <a:xfrm>
            <a:off x="457200" y="2505301"/>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t>Therefore, Family B has more side panels of the pool to clean</a:t>
            </a:r>
            <a:r>
              <a:rPr lang="en-US" sz="2000" b="1" dirty="0">
                <a:latin typeface="Comic Sans MS" pitchFamily="1" charset="0"/>
              </a:rPr>
              <a:t>.</a:t>
            </a:r>
          </a:p>
        </p:txBody>
      </p:sp>
      <p:sp>
        <p:nvSpPr>
          <p:cNvPr id="14398" name="Freeform 62"/>
          <p:cNvSpPr>
            <a:spLocks/>
          </p:cNvSpPr>
          <p:nvPr/>
        </p:nvSpPr>
        <p:spPr bwMode="auto">
          <a:xfrm>
            <a:off x="5208588" y="1858963"/>
            <a:ext cx="3432175" cy="4797425"/>
          </a:xfrm>
          <a:custGeom>
            <a:avLst/>
            <a:gdLst>
              <a:gd name="T0" fmla="*/ 1866 w 2162"/>
              <a:gd name="T1" fmla="*/ 213 h 3022"/>
              <a:gd name="T2" fmla="*/ 1457 w 2162"/>
              <a:gd name="T3" fmla="*/ 111 h 3022"/>
              <a:gd name="T4" fmla="*/ 1095 w 2162"/>
              <a:gd name="T5" fmla="*/ 120 h 3022"/>
              <a:gd name="T6" fmla="*/ 807 w 2162"/>
              <a:gd name="T7" fmla="*/ 213 h 3022"/>
              <a:gd name="T8" fmla="*/ 705 w 2162"/>
              <a:gd name="T9" fmla="*/ 269 h 3022"/>
              <a:gd name="T10" fmla="*/ 677 w 2162"/>
              <a:gd name="T11" fmla="*/ 297 h 3022"/>
              <a:gd name="T12" fmla="*/ 649 w 2162"/>
              <a:gd name="T13" fmla="*/ 306 h 3022"/>
              <a:gd name="T14" fmla="*/ 621 w 2162"/>
              <a:gd name="T15" fmla="*/ 343 h 3022"/>
              <a:gd name="T16" fmla="*/ 500 w 2162"/>
              <a:gd name="T17" fmla="*/ 427 h 3022"/>
              <a:gd name="T18" fmla="*/ 379 w 2162"/>
              <a:gd name="T19" fmla="*/ 520 h 3022"/>
              <a:gd name="T20" fmla="*/ 268 w 2162"/>
              <a:gd name="T21" fmla="*/ 659 h 3022"/>
              <a:gd name="T22" fmla="*/ 231 w 2162"/>
              <a:gd name="T23" fmla="*/ 687 h 3022"/>
              <a:gd name="T24" fmla="*/ 147 w 2162"/>
              <a:gd name="T25" fmla="*/ 826 h 3022"/>
              <a:gd name="T26" fmla="*/ 101 w 2162"/>
              <a:gd name="T27" fmla="*/ 975 h 3022"/>
              <a:gd name="T28" fmla="*/ 36 w 2162"/>
              <a:gd name="T29" fmla="*/ 1300 h 3022"/>
              <a:gd name="T30" fmla="*/ 26 w 2162"/>
              <a:gd name="T31" fmla="*/ 1375 h 3022"/>
              <a:gd name="T32" fmla="*/ 119 w 2162"/>
              <a:gd name="T33" fmla="*/ 2099 h 3022"/>
              <a:gd name="T34" fmla="*/ 175 w 2162"/>
              <a:gd name="T35" fmla="*/ 2220 h 3022"/>
              <a:gd name="T36" fmla="*/ 314 w 2162"/>
              <a:gd name="T37" fmla="*/ 2350 h 3022"/>
              <a:gd name="T38" fmla="*/ 509 w 2162"/>
              <a:gd name="T39" fmla="*/ 2508 h 3022"/>
              <a:gd name="T40" fmla="*/ 667 w 2162"/>
              <a:gd name="T41" fmla="*/ 2638 h 3022"/>
              <a:gd name="T42" fmla="*/ 742 w 2162"/>
              <a:gd name="T43" fmla="*/ 2684 h 3022"/>
              <a:gd name="T44" fmla="*/ 760 w 2162"/>
              <a:gd name="T45" fmla="*/ 2712 h 3022"/>
              <a:gd name="T46" fmla="*/ 909 w 2162"/>
              <a:gd name="T47" fmla="*/ 2805 h 3022"/>
              <a:gd name="T48" fmla="*/ 983 w 2162"/>
              <a:gd name="T49" fmla="*/ 2833 h 3022"/>
              <a:gd name="T50" fmla="*/ 1318 w 2162"/>
              <a:gd name="T51" fmla="*/ 2963 h 3022"/>
              <a:gd name="T52" fmla="*/ 1875 w 2162"/>
              <a:gd name="T53" fmla="*/ 2972 h 3022"/>
              <a:gd name="T54" fmla="*/ 2033 w 2162"/>
              <a:gd name="T55" fmla="*/ 2777 h 3022"/>
              <a:gd name="T56" fmla="*/ 2052 w 2162"/>
              <a:gd name="T57" fmla="*/ 2731 h 3022"/>
              <a:gd name="T58" fmla="*/ 2080 w 2162"/>
              <a:gd name="T59" fmla="*/ 2647 h 3022"/>
              <a:gd name="T60" fmla="*/ 2107 w 2162"/>
              <a:gd name="T61" fmla="*/ 2434 h 3022"/>
              <a:gd name="T62" fmla="*/ 2135 w 2162"/>
              <a:gd name="T63" fmla="*/ 2350 h 3022"/>
              <a:gd name="T64" fmla="*/ 2154 w 2162"/>
              <a:gd name="T65" fmla="*/ 1672 h 3022"/>
              <a:gd name="T66" fmla="*/ 2145 w 2162"/>
              <a:gd name="T67" fmla="*/ 464 h 3022"/>
              <a:gd name="T68" fmla="*/ 2098 w 2162"/>
              <a:gd name="T69" fmla="*/ 315 h 3022"/>
              <a:gd name="T70" fmla="*/ 1866 w 2162"/>
              <a:gd name="T71" fmla="*/ 0 h 3022"/>
              <a:gd name="T72" fmla="*/ 1680 w 2162"/>
              <a:gd name="T73" fmla="*/ 27 h 3022"/>
              <a:gd name="T74" fmla="*/ 1578 w 2162"/>
              <a:gd name="T75" fmla="*/ 120 h 3022"/>
              <a:gd name="T76" fmla="*/ 1559 w 2162"/>
              <a:gd name="T77" fmla="*/ 148 h 3022"/>
              <a:gd name="T78" fmla="*/ 1531 w 2162"/>
              <a:gd name="T79" fmla="*/ 158 h 3022"/>
              <a:gd name="T80" fmla="*/ 1485 w 2162"/>
              <a:gd name="T81" fmla="*/ 223 h 3022"/>
              <a:gd name="T82" fmla="*/ 1471 w 2162"/>
              <a:gd name="T83" fmla="*/ 173 h 3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62" h="3022">
                <a:moveTo>
                  <a:pt x="1866" y="213"/>
                </a:moveTo>
                <a:cubicBezTo>
                  <a:pt x="1738" y="131"/>
                  <a:pt x="1607" y="121"/>
                  <a:pt x="1457" y="111"/>
                </a:cubicBezTo>
                <a:cubicBezTo>
                  <a:pt x="1336" y="114"/>
                  <a:pt x="1215" y="112"/>
                  <a:pt x="1095" y="120"/>
                </a:cubicBezTo>
                <a:cubicBezTo>
                  <a:pt x="1011" y="126"/>
                  <a:pt x="898" y="195"/>
                  <a:pt x="807" y="213"/>
                </a:cubicBezTo>
                <a:cubicBezTo>
                  <a:pt x="776" y="244"/>
                  <a:pt x="747" y="255"/>
                  <a:pt x="705" y="269"/>
                </a:cubicBezTo>
                <a:cubicBezTo>
                  <a:pt x="696" y="278"/>
                  <a:pt x="688" y="290"/>
                  <a:pt x="677" y="297"/>
                </a:cubicBezTo>
                <a:cubicBezTo>
                  <a:pt x="669" y="302"/>
                  <a:pt x="657" y="300"/>
                  <a:pt x="649" y="306"/>
                </a:cubicBezTo>
                <a:cubicBezTo>
                  <a:pt x="637" y="316"/>
                  <a:pt x="632" y="332"/>
                  <a:pt x="621" y="343"/>
                </a:cubicBezTo>
                <a:cubicBezTo>
                  <a:pt x="588" y="376"/>
                  <a:pt x="540" y="403"/>
                  <a:pt x="500" y="427"/>
                </a:cubicBezTo>
                <a:cubicBezTo>
                  <a:pt x="464" y="474"/>
                  <a:pt x="434" y="498"/>
                  <a:pt x="379" y="520"/>
                </a:cubicBezTo>
                <a:cubicBezTo>
                  <a:pt x="337" y="562"/>
                  <a:pt x="315" y="623"/>
                  <a:pt x="268" y="659"/>
                </a:cubicBezTo>
                <a:cubicBezTo>
                  <a:pt x="256" y="668"/>
                  <a:pt x="242" y="676"/>
                  <a:pt x="231" y="687"/>
                </a:cubicBezTo>
                <a:cubicBezTo>
                  <a:pt x="194" y="724"/>
                  <a:pt x="179" y="783"/>
                  <a:pt x="147" y="826"/>
                </a:cubicBezTo>
                <a:cubicBezTo>
                  <a:pt x="134" y="879"/>
                  <a:pt x="112" y="920"/>
                  <a:pt x="101" y="975"/>
                </a:cubicBezTo>
                <a:cubicBezTo>
                  <a:pt x="79" y="1084"/>
                  <a:pt x="66" y="1192"/>
                  <a:pt x="36" y="1300"/>
                </a:cubicBezTo>
                <a:cubicBezTo>
                  <a:pt x="33" y="1325"/>
                  <a:pt x="26" y="1350"/>
                  <a:pt x="26" y="1375"/>
                </a:cubicBezTo>
                <a:cubicBezTo>
                  <a:pt x="26" y="1754"/>
                  <a:pt x="0" y="1832"/>
                  <a:pt x="119" y="2099"/>
                </a:cubicBezTo>
                <a:cubicBezTo>
                  <a:pt x="142" y="2150"/>
                  <a:pt x="141" y="2178"/>
                  <a:pt x="175" y="2220"/>
                </a:cubicBezTo>
                <a:cubicBezTo>
                  <a:pt x="216" y="2270"/>
                  <a:pt x="273" y="2302"/>
                  <a:pt x="314" y="2350"/>
                </a:cubicBezTo>
                <a:cubicBezTo>
                  <a:pt x="359" y="2404"/>
                  <a:pt x="440" y="2485"/>
                  <a:pt x="509" y="2508"/>
                </a:cubicBezTo>
                <a:cubicBezTo>
                  <a:pt x="535" y="2546"/>
                  <a:pt x="617" y="2621"/>
                  <a:pt x="667" y="2638"/>
                </a:cubicBezTo>
                <a:cubicBezTo>
                  <a:pt x="691" y="2655"/>
                  <a:pt x="720" y="2665"/>
                  <a:pt x="742" y="2684"/>
                </a:cubicBezTo>
                <a:cubicBezTo>
                  <a:pt x="751" y="2691"/>
                  <a:pt x="752" y="2705"/>
                  <a:pt x="760" y="2712"/>
                </a:cubicBezTo>
                <a:cubicBezTo>
                  <a:pt x="802" y="2749"/>
                  <a:pt x="863" y="2774"/>
                  <a:pt x="909" y="2805"/>
                </a:cubicBezTo>
                <a:cubicBezTo>
                  <a:pt x="931" y="2820"/>
                  <a:pt x="962" y="2817"/>
                  <a:pt x="983" y="2833"/>
                </a:cubicBezTo>
                <a:cubicBezTo>
                  <a:pt x="1103" y="2924"/>
                  <a:pt x="1170" y="2945"/>
                  <a:pt x="1318" y="2963"/>
                </a:cubicBezTo>
                <a:cubicBezTo>
                  <a:pt x="1501" y="3022"/>
                  <a:pt x="1659" y="2976"/>
                  <a:pt x="1875" y="2972"/>
                </a:cubicBezTo>
                <a:cubicBezTo>
                  <a:pt x="1943" y="2939"/>
                  <a:pt x="2001" y="2848"/>
                  <a:pt x="2033" y="2777"/>
                </a:cubicBezTo>
                <a:cubicBezTo>
                  <a:pt x="2040" y="2762"/>
                  <a:pt x="2046" y="2747"/>
                  <a:pt x="2052" y="2731"/>
                </a:cubicBezTo>
                <a:cubicBezTo>
                  <a:pt x="2062" y="2703"/>
                  <a:pt x="2080" y="2647"/>
                  <a:pt x="2080" y="2647"/>
                </a:cubicBezTo>
                <a:cubicBezTo>
                  <a:pt x="2089" y="2576"/>
                  <a:pt x="2096" y="2505"/>
                  <a:pt x="2107" y="2434"/>
                </a:cubicBezTo>
                <a:cubicBezTo>
                  <a:pt x="2111" y="2405"/>
                  <a:pt x="2135" y="2350"/>
                  <a:pt x="2135" y="2350"/>
                </a:cubicBezTo>
                <a:cubicBezTo>
                  <a:pt x="2162" y="2074"/>
                  <a:pt x="2154" y="2185"/>
                  <a:pt x="2154" y="1672"/>
                </a:cubicBezTo>
                <a:cubicBezTo>
                  <a:pt x="2154" y="1269"/>
                  <a:pt x="2151" y="867"/>
                  <a:pt x="2145" y="464"/>
                </a:cubicBezTo>
                <a:cubicBezTo>
                  <a:pt x="2144" y="419"/>
                  <a:pt x="2122" y="350"/>
                  <a:pt x="2098" y="315"/>
                </a:cubicBezTo>
                <a:cubicBezTo>
                  <a:pt x="2065" y="181"/>
                  <a:pt x="2006" y="45"/>
                  <a:pt x="1866" y="0"/>
                </a:cubicBezTo>
                <a:cubicBezTo>
                  <a:pt x="1782" y="6"/>
                  <a:pt x="1750" y="10"/>
                  <a:pt x="1680" y="27"/>
                </a:cubicBezTo>
                <a:cubicBezTo>
                  <a:pt x="1640" y="54"/>
                  <a:pt x="1620" y="93"/>
                  <a:pt x="1578" y="120"/>
                </a:cubicBezTo>
                <a:cubicBezTo>
                  <a:pt x="1572" y="129"/>
                  <a:pt x="1568" y="141"/>
                  <a:pt x="1559" y="148"/>
                </a:cubicBezTo>
                <a:cubicBezTo>
                  <a:pt x="1551" y="154"/>
                  <a:pt x="1538" y="151"/>
                  <a:pt x="1531" y="158"/>
                </a:cubicBezTo>
                <a:cubicBezTo>
                  <a:pt x="1511" y="178"/>
                  <a:pt x="1528" y="200"/>
                  <a:pt x="1485" y="223"/>
                </a:cubicBezTo>
                <a:lnTo>
                  <a:pt x="1471" y="173"/>
                </a:ln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99" name="Line 63"/>
          <p:cNvSpPr>
            <a:spLocks noChangeShapeType="1"/>
          </p:cNvSpPr>
          <p:nvPr/>
        </p:nvSpPr>
        <p:spPr bwMode="auto">
          <a:xfrm flipV="1">
            <a:off x="914400" y="4648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0" name="Line 64"/>
          <p:cNvSpPr>
            <a:spLocks noChangeShapeType="1"/>
          </p:cNvSpPr>
          <p:nvPr/>
        </p:nvSpPr>
        <p:spPr bwMode="auto">
          <a:xfrm flipV="1">
            <a:off x="914400" y="38862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1" name="Line 65"/>
          <p:cNvSpPr>
            <a:spLocks noChangeShapeType="1"/>
          </p:cNvSpPr>
          <p:nvPr/>
        </p:nvSpPr>
        <p:spPr bwMode="auto">
          <a:xfrm flipV="1">
            <a:off x="7391400" y="3200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2" name="Line 66"/>
          <p:cNvSpPr>
            <a:spLocks noChangeShapeType="1"/>
          </p:cNvSpPr>
          <p:nvPr/>
        </p:nvSpPr>
        <p:spPr bwMode="auto">
          <a:xfrm flipV="1">
            <a:off x="7391400" y="2438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3" name="Line 67"/>
          <p:cNvSpPr>
            <a:spLocks noChangeShapeType="1"/>
          </p:cNvSpPr>
          <p:nvPr/>
        </p:nvSpPr>
        <p:spPr bwMode="auto">
          <a:xfrm flipV="1">
            <a:off x="6629400" y="4724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4" name="Line 68"/>
          <p:cNvSpPr>
            <a:spLocks noChangeShapeType="1"/>
          </p:cNvSpPr>
          <p:nvPr/>
        </p:nvSpPr>
        <p:spPr bwMode="auto">
          <a:xfrm flipV="1">
            <a:off x="8153400" y="4724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5" name="Line 69"/>
          <p:cNvSpPr>
            <a:spLocks noChangeShapeType="1"/>
          </p:cNvSpPr>
          <p:nvPr/>
        </p:nvSpPr>
        <p:spPr bwMode="auto">
          <a:xfrm flipV="1">
            <a:off x="8153400" y="3962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6" name="Line 70"/>
          <p:cNvSpPr>
            <a:spLocks noChangeShapeType="1"/>
          </p:cNvSpPr>
          <p:nvPr/>
        </p:nvSpPr>
        <p:spPr bwMode="auto">
          <a:xfrm flipV="1">
            <a:off x="8153400" y="3200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7" name="Line 71"/>
          <p:cNvSpPr>
            <a:spLocks noChangeShapeType="1"/>
          </p:cNvSpPr>
          <p:nvPr/>
        </p:nvSpPr>
        <p:spPr bwMode="auto">
          <a:xfrm flipV="1">
            <a:off x="8153400" y="2438400"/>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Text Box 72"/>
          <p:cNvSpPr txBox="1">
            <a:spLocks noChangeArrowheads="1"/>
          </p:cNvSpPr>
          <p:nvPr/>
        </p:nvSpPr>
        <p:spPr bwMode="auto">
          <a:xfrm>
            <a:off x="457200" y="947973"/>
            <a:ext cx="7620000" cy="6463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Now look at those same two pools. Which family has more side panels of the pool to clean</a:t>
            </a:r>
            <a:r>
              <a:rPr lang="en-US" b="1" dirty="0">
                <a:latin typeface="Comic Sans MS" pitchFamily="1" charset="0"/>
              </a:rPr>
              <a:t>?</a:t>
            </a:r>
          </a:p>
        </p:txBody>
      </p:sp>
      <p:sp>
        <p:nvSpPr>
          <p:cNvPr id="53" name="Title 1"/>
          <p:cNvSpPr txBox="1">
            <a:spLocks/>
          </p:cNvSpPr>
          <p:nvPr/>
        </p:nvSpPr>
        <p:spPr>
          <a:xfrm>
            <a:off x="4648200" y="76200"/>
            <a:ext cx="3657600" cy="609600"/>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solidFill>
              </a:rPr>
              <a:t>Guided Practice –</a:t>
            </a:r>
            <a:br>
              <a:rPr lang="en-US" sz="2800" dirty="0" smtClean="0">
                <a:solidFill>
                  <a:schemeClr val="tx1"/>
                </a:solidFill>
              </a:rPr>
            </a:br>
            <a:r>
              <a:rPr lang="en-US" sz="2800" dirty="0" smtClean="0">
                <a:solidFill>
                  <a:schemeClr val="tx1"/>
                </a:solidFill>
              </a:rPr>
              <a:t>Analyze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426441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0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4367"/>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435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14377"/>
                                        </p:tgtEl>
                                        <p:attrNameLst>
                                          <p:attrName>style.visibility</p:attrName>
                                        </p:attrNameLst>
                                      </p:cBhvr>
                                      <p:to>
                                        <p:strVal val="visible"/>
                                      </p:to>
                                    </p:set>
                                    <p:animEffect transition="in" filter="fade">
                                      <p:cBhvr>
                                        <p:cTn id="17" dur="500"/>
                                        <p:tgtEl>
                                          <p:spTgt spid="14377"/>
                                        </p:tgtEl>
                                      </p:cBhvr>
                                    </p:animEffect>
                                    <p:anim calcmode="lin" valueType="num">
                                      <p:cBhvr>
                                        <p:cTn id="18" dur="500" fill="hold"/>
                                        <p:tgtEl>
                                          <p:spTgt spid="14377"/>
                                        </p:tgtEl>
                                        <p:attrNameLst>
                                          <p:attrName>style.rotation</p:attrName>
                                        </p:attrNameLst>
                                      </p:cBhvr>
                                      <p:tavLst>
                                        <p:tav tm="0">
                                          <p:val>
                                            <p:fltVal val="720"/>
                                          </p:val>
                                        </p:tav>
                                        <p:tav tm="100000">
                                          <p:val>
                                            <p:fltVal val="0"/>
                                          </p:val>
                                        </p:tav>
                                      </p:tavLst>
                                    </p:anim>
                                    <p:anim calcmode="lin" valueType="num">
                                      <p:cBhvr>
                                        <p:cTn id="19" dur="500" fill="hold"/>
                                        <p:tgtEl>
                                          <p:spTgt spid="14377"/>
                                        </p:tgtEl>
                                        <p:attrNameLst>
                                          <p:attrName>ppt_h</p:attrName>
                                        </p:attrNameLst>
                                      </p:cBhvr>
                                      <p:tavLst>
                                        <p:tav tm="0">
                                          <p:val>
                                            <p:fltVal val="0"/>
                                          </p:val>
                                        </p:tav>
                                        <p:tav tm="100000">
                                          <p:val>
                                            <p:strVal val="#ppt_h"/>
                                          </p:val>
                                        </p:tav>
                                      </p:tavLst>
                                    </p:anim>
                                    <p:anim calcmode="lin" valueType="num">
                                      <p:cBhvr>
                                        <p:cTn id="20" dur="500" fill="hold"/>
                                        <p:tgtEl>
                                          <p:spTgt spid="14377"/>
                                        </p:tgtEl>
                                        <p:attrNameLst>
                                          <p:attrName>ppt_w</p:attrName>
                                        </p:attrNameLst>
                                      </p:cBhvr>
                                      <p:tavLst>
                                        <p:tav tm="0">
                                          <p:val>
                                            <p:fltVal val="0"/>
                                          </p:val>
                                        </p:tav>
                                        <p:tav tm="100000">
                                          <p:val>
                                            <p:strVal val="#ppt_w"/>
                                          </p:val>
                                        </p:tav>
                                      </p:tavLst>
                                    </p:anim>
                                  </p:childTnLst>
                                </p:cTn>
                              </p:par>
                            </p:childTnLst>
                          </p:cTn>
                        </p:par>
                        <p:par>
                          <p:cTn id="21" fill="hold" nodeType="afterGroup">
                            <p:stCondLst>
                              <p:cond delay="500"/>
                            </p:stCondLst>
                            <p:childTnLst>
                              <p:par>
                                <p:cTn id="22" presetID="35" presetClass="entr" presetSubtype="0" fill="hold" grpId="0" nodeType="afterEffect">
                                  <p:stCondLst>
                                    <p:cond delay="0"/>
                                  </p:stCondLst>
                                  <p:childTnLst>
                                    <p:set>
                                      <p:cBhvr>
                                        <p:cTn id="23" dur="1" fill="hold">
                                          <p:stCondLst>
                                            <p:cond delay="0"/>
                                          </p:stCondLst>
                                        </p:cTn>
                                        <p:tgtEl>
                                          <p:spTgt spid="14378"/>
                                        </p:tgtEl>
                                        <p:attrNameLst>
                                          <p:attrName>style.visibility</p:attrName>
                                        </p:attrNameLst>
                                      </p:cBhvr>
                                      <p:to>
                                        <p:strVal val="visible"/>
                                      </p:to>
                                    </p:set>
                                    <p:animEffect transition="in" filter="fade">
                                      <p:cBhvr>
                                        <p:cTn id="24" dur="500"/>
                                        <p:tgtEl>
                                          <p:spTgt spid="14378"/>
                                        </p:tgtEl>
                                      </p:cBhvr>
                                    </p:animEffect>
                                    <p:anim calcmode="lin" valueType="num">
                                      <p:cBhvr>
                                        <p:cTn id="25" dur="500" fill="hold"/>
                                        <p:tgtEl>
                                          <p:spTgt spid="14378"/>
                                        </p:tgtEl>
                                        <p:attrNameLst>
                                          <p:attrName>style.rotation</p:attrName>
                                        </p:attrNameLst>
                                      </p:cBhvr>
                                      <p:tavLst>
                                        <p:tav tm="0">
                                          <p:val>
                                            <p:fltVal val="720"/>
                                          </p:val>
                                        </p:tav>
                                        <p:tav tm="100000">
                                          <p:val>
                                            <p:fltVal val="0"/>
                                          </p:val>
                                        </p:tav>
                                      </p:tavLst>
                                    </p:anim>
                                    <p:anim calcmode="lin" valueType="num">
                                      <p:cBhvr>
                                        <p:cTn id="26" dur="500" fill="hold"/>
                                        <p:tgtEl>
                                          <p:spTgt spid="14378"/>
                                        </p:tgtEl>
                                        <p:attrNameLst>
                                          <p:attrName>ppt_h</p:attrName>
                                        </p:attrNameLst>
                                      </p:cBhvr>
                                      <p:tavLst>
                                        <p:tav tm="0">
                                          <p:val>
                                            <p:fltVal val="0"/>
                                          </p:val>
                                        </p:tav>
                                        <p:tav tm="100000">
                                          <p:val>
                                            <p:strVal val="#ppt_h"/>
                                          </p:val>
                                        </p:tav>
                                      </p:tavLst>
                                    </p:anim>
                                    <p:anim calcmode="lin" valueType="num">
                                      <p:cBhvr>
                                        <p:cTn id="27" dur="500" fill="hold"/>
                                        <p:tgtEl>
                                          <p:spTgt spid="14378"/>
                                        </p:tgtEl>
                                        <p:attrNameLst>
                                          <p:attrName>ppt_w</p:attrName>
                                        </p:attrNameLst>
                                      </p:cBhvr>
                                      <p:tavLst>
                                        <p:tav tm="0">
                                          <p:val>
                                            <p:fltVal val="0"/>
                                          </p:val>
                                        </p:tav>
                                        <p:tav tm="100000">
                                          <p:val>
                                            <p:strVal val="#ppt_w"/>
                                          </p:val>
                                        </p:tav>
                                      </p:tavLst>
                                    </p:anim>
                                  </p:childTnLst>
                                </p:cTn>
                              </p:par>
                            </p:childTnLst>
                          </p:cTn>
                        </p:par>
                        <p:par>
                          <p:cTn id="28" fill="hold" nodeType="afterGroup">
                            <p:stCondLst>
                              <p:cond delay="1000"/>
                            </p:stCondLst>
                            <p:childTnLst>
                              <p:par>
                                <p:cTn id="29" presetID="35" presetClass="entr" presetSubtype="0" fill="hold" grpId="0" nodeType="afterEffect">
                                  <p:stCondLst>
                                    <p:cond delay="0"/>
                                  </p:stCondLst>
                                  <p:childTnLst>
                                    <p:set>
                                      <p:cBhvr>
                                        <p:cTn id="30" dur="1" fill="hold">
                                          <p:stCondLst>
                                            <p:cond delay="0"/>
                                          </p:stCondLst>
                                        </p:cTn>
                                        <p:tgtEl>
                                          <p:spTgt spid="14379"/>
                                        </p:tgtEl>
                                        <p:attrNameLst>
                                          <p:attrName>style.visibility</p:attrName>
                                        </p:attrNameLst>
                                      </p:cBhvr>
                                      <p:to>
                                        <p:strVal val="visible"/>
                                      </p:to>
                                    </p:set>
                                    <p:animEffect transition="in" filter="fade">
                                      <p:cBhvr>
                                        <p:cTn id="31" dur="500"/>
                                        <p:tgtEl>
                                          <p:spTgt spid="14379"/>
                                        </p:tgtEl>
                                      </p:cBhvr>
                                    </p:animEffect>
                                    <p:anim calcmode="lin" valueType="num">
                                      <p:cBhvr>
                                        <p:cTn id="32" dur="500" fill="hold"/>
                                        <p:tgtEl>
                                          <p:spTgt spid="14379"/>
                                        </p:tgtEl>
                                        <p:attrNameLst>
                                          <p:attrName>style.rotation</p:attrName>
                                        </p:attrNameLst>
                                      </p:cBhvr>
                                      <p:tavLst>
                                        <p:tav tm="0">
                                          <p:val>
                                            <p:fltVal val="720"/>
                                          </p:val>
                                        </p:tav>
                                        <p:tav tm="100000">
                                          <p:val>
                                            <p:fltVal val="0"/>
                                          </p:val>
                                        </p:tav>
                                      </p:tavLst>
                                    </p:anim>
                                    <p:anim calcmode="lin" valueType="num">
                                      <p:cBhvr>
                                        <p:cTn id="33" dur="500" fill="hold"/>
                                        <p:tgtEl>
                                          <p:spTgt spid="14379"/>
                                        </p:tgtEl>
                                        <p:attrNameLst>
                                          <p:attrName>ppt_h</p:attrName>
                                        </p:attrNameLst>
                                      </p:cBhvr>
                                      <p:tavLst>
                                        <p:tav tm="0">
                                          <p:val>
                                            <p:fltVal val="0"/>
                                          </p:val>
                                        </p:tav>
                                        <p:tav tm="100000">
                                          <p:val>
                                            <p:strVal val="#ppt_h"/>
                                          </p:val>
                                        </p:tav>
                                      </p:tavLst>
                                    </p:anim>
                                    <p:anim calcmode="lin" valueType="num">
                                      <p:cBhvr>
                                        <p:cTn id="34" dur="500" fill="hold"/>
                                        <p:tgtEl>
                                          <p:spTgt spid="14379"/>
                                        </p:tgtEl>
                                        <p:attrNameLst>
                                          <p:attrName>ppt_w</p:attrName>
                                        </p:attrNameLst>
                                      </p:cBhvr>
                                      <p:tavLst>
                                        <p:tav tm="0">
                                          <p:val>
                                            <p:fltVal val="0"/>
                                          </p:val>
                                        </p:tav>
                                        <p:tav tm="100000">
                                          <p:val>
                                            <p:strVal val="#ppt_w"/>
                                          </p:val>
                                        </p:tav>
                                      </p:tavLst>
                                    </p:anim>
                                  </p:childTnLst>
                                </p:cTn>
                              </p:par>
                            </p:childTnLst>
                          </p:cTn>
                        </p:par>
                        <p:par>
                          <p:cTn id="35" fill="hold" nodeType="afterGroup">
                            <p:stCondLst>
                              <p:cond delay="1500"/>
                            </p:stCondLst>
                            <p:childTnLst>
                              <p:par>
                                <p:cTn id="36" presetID="35" presetClass="entr" presetSubtype="0" fill="hold" grpId="0" nodeType="afterEffect">
                                  <p:stCondLst>
                                    <p:cond delay="0"/>
                                  </p:stCondLst>
                                  <p:childTnLst>
                                    <p:set>
                                      <p:cBhvr>
                                        <p:cTn id="37" dur="1" fill="hold">
                                          <p:stCondLst>
                                            <p:cond delay="0"/>
                                          </p:stCondLst>
                                        </p:cTn>
                                        <p:tgtEl>
                                          <p:spTgt spid="14387"/>
                                        </p:tgtEl>
                                        <p:attrNameLst>
                                          <p:attrName>style.visibility</p:attrName>
                                        </p:attrNameLst>
                                      </p:cBhvr>
                                      <p:to>
                                        <p:strVal val="visible"/>
                                      </p:to>
                                    </p:set>
                                    <p:animEffect transition="in" filter="fade">
                                      <p:cBhvr>
                                        <p:cTn id="38" dur="500"/>
                                        <p:tgtEl>
                                          <p:spTgt spid="14387"/>
                                        </p:tgtEl>
                                      </p:cBhvr>
                                    </p:animEffect>
                                    <p:anim calcmode="lin" valueType="num">
                                      <p:cBhvr>
                                        <p:cTn id="39" dur="500" fill="hold"/>
                                        <p:tgtEl>
                                          <p:spTgt spid="14387"/>
                                        </p:tgtEl>
                                        <p:attrNameLst>
                                          <p:attrName>style.rotation</p:attrName>
                                        </p:attrNameLst>
                                      </p:cBhvr>
                                      <p:tavLst>
                                        <p:tav tm="0">
                                          <p:val>
                                            <p:fltVal val="720"/>
                                          </p:val>
                                        </p:tav>
                                        <p:tav tm="100000">
                                          <p:val>
                                            <p:fltVal val="0"/>
                                          </p:val>
                                        </p:tav>
                                      </p:tavLst>
                                    </p:anim>
                                    <p:anim calcmode="lin" valueType="num">
                                      <p:cBhvr>
                                        <p:cTn id="40" dur="500" fill="hold"/>
                                        <p:tgtEl>
                                          <p:spTgt spid="14387"/>
                                        </p:tgtEl>
                                        <p:attrNameLst>
                                          <p:attrName>ppt_h</p:attrName>
                                        </p:attrNameLst>
                                      </p:cBhvr>
                                      <p:tavLst>
                                        <p:tav tm="0">
                                          <p:val>
                                            <p:fltVal val="0"/>
                                          </p:val>
                                        </p:tav>
                                        <p:tav tm="100000">
                                          <p:val>
                                            <p:strVal val="#ppt_h"/>
                                          </p:val>
                                        </p:tav>
                                      </p:tavLst>
                                    </p:anim>
                                    <p:anim calcmode="lin" valueType="num">
                                      <p:cBhvr>
                                        <p:cTn id="41" dur="500" fill="hold"/>
                                        <p:tgtEl>
                                          <p:spTgt spid="14387"/>
                                        </p:tgtEl>
                                        <p:attrNameLst>
                                          <p:attrName>ppt_w</p:attrName>
                                        </p:attrNameLst>
                                      </p:cBhvr>
                                      <p:tavLst>
                                        <p:tav tm="0">
                                          <p:val>
                                            <p:fltVal val="0"/>
                                          </p:val>
                                        </p:tav>
                                        <p:tav tm="100000">
                                          <p:val>
                                            <p:strVal val="#ppt_w"/>
                                          </p:val>
                                        </p:tav>
                                      </p:tavLst>
                                    </p:anim>
                                  </p:childTnLst>
                                </p:cTn>
                              </p:par>
                            </p:childTnLst>
                          </p:cTn>
                        </p:par>
                        <p:par>
                          <p:cTn id="42" fill="hold" nodeType="afterGroup">
                            <p:stCondLst>
                              <p:cond delay="2000"/>
                            </p:stCondLst>
                            <p:childTnLst>
                              <p:par>
                                <p:cTn id="43" presetID="35" presetClass="entr" presetSubtype="0" fill="hold" grpId="0" nodeType="afterEffect">
                                  <p:stCondLst>
                                    <p:cond delay="0"/>
                                  </p:stCondLst>
                                  <p:childTnLst>
                                    <p:set>
                                      <p:cBhvr>
                                        <p:cTn id="44" dur="1" fill="hold">
                                          <p:stCondLst>
                                            <p:cond delay="0"/>
                                          </p:stCondLst>
                                        </p:cTn>
                                        <p:tgtEl>
                                          <p:spTgt spid="14388"/>
                                        </p:tgtEl>
                                        <p:attrNameLst>
                                          <p:attrName>style.visibility</p:attrName>
                                        </p:attrNameLst>
                                      </p:cBhvr>
                                      <p:to>
                                        <p:strVal val="visible"/>
                                      </p:to>
                                    </p:set>
                                    <p:animEffect transition="in" filter="fade">
                                      <p:cBhvr>
                                        <p:cTn id="45" dur="500"/>
                                        <p:tgtEl>
                                          <p:spTgt spid="14388"/>
                                        </p:tgtEl>
                                      </p:cBhvr>
                                    </p:animEffect>
                                    <p:anim calcmode="lin" valueType="num">
                                      <p:cBhvr>
                                        <p:cTn id="46" dur="500" fill="hold"/>
                                        <p:tgtEl>
                                          <p:spTgt spid="14388"/>
                                        </p:tgtEl>
                                        <p:attrNameLst>
                                          <p:attrName>style.rotation</p:attrName>
                                        </p:attrNameLst>
                                      </p:cBhvr>
                                      <p:tavLst>
                                        <p:tav tm="0">
                                          <p:val>
                                            <p:fltVal val="720"/>
                                          </p:val>
                                        </p:tav>
                                        <p:tav tm="100000">
                                          <p:val>
                                            <p:fltVal val="0"/>
                                          </p:val>
                                        </p:tav>
                                      </p:tavLst>
                                    </p:anim>
                                    <p:anim calcmode="lin" valueType="num">
                                      <p:cBhvr>
                                        <p:cTn id="47" dur="500" fill="hold"/>
                                        <p:tgtEl>
                                          <p:spTgt spid="14388"/>
                                        </p:tgtEl>
                                        <p:attrNameLst>
                                          <p:attrName>ppt_h</p:attrName>
                                        </p:attrNameLst>
                                      </p:cBhvr>
                                      <p:tavLst>
                                        <p:tav tm="0">
                                          <p:val>
                                            <p:fltVal val="0"/>
                                          </p:val>
                                        </p:tav>
                                        <p:tav tm="100000">
                                          <p:val>
                                            <p:strVal val="#ppt_h"/>
                                          </p:val>
                                        </p:tav>
                                      </p:tavLst>
                                    </p:anim>
                                    <p:anim calcmode="lin" valueType="num">
                                      <p:cBhvr>
                                        <p:cTn id="48" dur="500" fill="hold"/>
                                        <p:tgtEl>
                                          <p:spTgt spid="14388"/>
                                        </p:tgtEl>
                                        <p:attrNameLst>
                                          <p:attrName>ppt_w</p:attrName>
                                        </p:attrNameLst>
                                      </p:cBhvr>
                                      <p:tavLst>
                                        <p:tav tm="0">
                                          <p:val>
                                            <p:fltVal val="0"/>
                                          </p:val>
                                        </p:tav>
                                        <p:tav tm="100000">
                                          <p:val>
                                            <p:strVal val="#ppt_w"/>
                                          </p:val>
                                        </p:tav>
                                      </p:tavLst>
                                    </p:anim>
                                  </p:childTnLst>
                                </p:cTn>
                              </p:par>
                            </p:childTnLst>
                          </p:cTn>
                        </p:par>
                        <p:par>
                          <p:cTn id="49" fill="hold" nodeType="afterGroup">
                            <p:stCondLst>
                              <p:cond delay="2500"/>
                            </p:stCondLst>
                            <p:childTnLst>
                              <p:par>
                                <p:cTn id="50" presetID="35" presetClass="entr" presetSubtype="0" fill="hold" grpId="0" nodeType="afterEffect">
                                  <p:stCondLst>
                                    <p:cond delay="0"/>
                                  </p:stCondLst>
                                  <p:childTnLst>
                                    <p:set>
                                      <p:cBhvr>
                                        <p:cTn id="51" dur="1" fill="hold">
                                          <p:stCondLst>
                                            <p:cond delay="0"/>
                                          </p:stCondLst>
                                        </p:cTn>
                                        <p:tgtEl>
                                          <p:spTgt spid="14380"/>
                                        </p:tgtEl>
                                        <p:attrNameLst>
                                          <p:attrName>style.visibility</p:attrName>
                                        </p:attrNameLst>
                                      </p:cBhvr>
                                      <p:to>
                                        <p:strVal val="visible"/>
                                      </p:to>
                                    </p:set>
                                    <p:animEffect transition="in" filter="fade">
                                      <p:cBhvr>
                                        <p:cTn id="52" dur="500"/>
                                        <p:tgtEl>
                                          <p:spTgt spid="14380"/>
                                        </p:tgtEl>
                                      </p:cBhvr>
                                    </p:animEffect>
                                    <p:anim calcmode="lin" valueType="num">
                                      <p:cBhvr>
                                        <p:cTn id="53" dur="500" fill="hold"/>
                                        <p:tgtEl>
                                          <p:spTgt spid="14380"/>
                                        </p:tgtEl>
                                        <p:attrNameLst>
                                          <p:attrName>style.rotation</p:attrName>
                                        </p:attrNameLst>
                                      </p:cBhvr>
                                      <p:tavLst>
                                        <p:tav tm="0">
                                          <p:val>
                                            <p:fltVal val="720"/>
                                          </p:val>
                                        </p:tav>
                                        <p:tav tm="100000">
                                          <p:val>
                                            <p:fltVal val="0"/>
                                          </p:val>
                                        </p:tav>
                                      </p:tavLst>
                                    </p:anim>
                                    <p:anim calcmode="lin" valueType="num">
                                      <p:cBhvr>
                                        <p:cTn id="54" dur="500" fill="hold"/>
                                        <p:tgtEl>
                                          <p:spTgt spid="14380"/>
                                        </p:tgtEl>
                                        <p:attrNameLst>
                                          <p:attrName>ppt_h</p:attrName>
                                        </p:attrNameLst>
                                      </p:cBhvr>
                                      <p:tavLst>
                                        <p:tav tm="0">
                                          <p:val>
                                            <p:fltVal val="0"/>
                                          </p:val>
                                        </p:tav>
                                        <p:tav tm="100000">
                                          <p:val>
                                            <p:strVal val="#ppt_h"/>
                                          </p:val>
                                        </p:tav>
                                      </p:tavLst>
                                    </p:anim>
                                    <p:anim calcmode="lin" valueType="num">
                                      <p:cBhvr>
                                        <p:cTn id="55" dur="500" fill="hold"/>
                                        <p:tgtEl>
                                          <p:spTgt spid="14380"/>
                                        </p:tgtEl>
                                        <p:attrNameLst>
                                          <p:attrName>ppt_w</p:attrName>
                                        </p:attrNameLst>
                                      </p:cBhvr>
                                      <p:tavLst>
                                        <p:tav tm="0">
                                          <p:val>
                                            <p:fltVal val="0"/>
                                          </p:val>
                                        </p:tav>
                                        <p:tav tm="100000">
                                          <p:val>
                                            <p:strVal val="#ppt_w"/>
                                          </p:val>
                                        </p:tav>
                                      </p:tavLst>
                                    </p:anim>
                                  </p:childTnLst>
                                </p:cTn>
                              </p:par>
                            </p:childTnLst>
                          </p:cTn>
                        </p:par>
                        <p:par>
                          <p:cTn id="56" fill="hold" nodeType="afterGroup">
                            <p:stCondLst>
                              <p:cond delay="3000"/>
                            </p:stCondLst>
                            <p:childTnLst>
                              <p:par>
                                <p:cTn id="57" presetID="35" presetClass="entr" presetSubtype="0" fill="hold" grpId="0" nodeType="afterEffect">
                                  <p:stCondLst>
                                    <p:cond delay="0"/>
                                  </p:stCondLst>
                                  <p:childTnLst>
                                    <p:set>
                                      <p:cBhvr>
                                        <p:cTn id="58" dur="1" fill="hold">
                                          <p:stCondLst>
                                            <p:cond delay="0"/>
                                          </p:stCondLst>
                                        </p:cTn>
                                        <p:tgtEl>
                                          <p:spTgt spid="14390"/>
                                        </p:tgtEl>
                                        <p:attrNameLst>
                                          <p:attrName>style.visibility</p:attrName>
                                        </p:attrNameLst>
                                      </p:cBhvr>
                                      <p:to>
                                        <p:strVal val="visible"/>
                                      </p:to>
                                    </p:set>
                                    <p:animEffect transition="in" filter="fade">
                                      <p:cBhvr>
                                        <p:cTn id="59" dur="500"/>
                                        <p:tgtEl>
                                          <p:spTgt spid="14390"/>
                                        </p:tgtEl>
                                      </p:cBhvr>
                                    </p:animEffect>
                                    <p:anim calcmode="lin" valueType="num">
                                      <p:cBhvr>
                                        <p:cTn id="60" dur="500" fill="hold"/>
                                        <p:tgtEl>
                                          <p:spTgt spid="14390"/>
                                        </p:tgtEl>
                                        <p:attrNameLst>
                                          <p:attrName>style.rotation</p:attrName>
                                        </p:attrNameLst>
                                      </p:cBhvr>
                                      <p:tavLst>
                                        <p:tav tm="0">
                                          <p:val>
                                            <p:fltVal val="720"/>
                                          </p:val>
                                        </p:tav>
                                        <p:tav tm="100000">
                                          <p:val>
                                            <p:fltVal val="0"/>
                                          </p:val>
                                        </p:tav>
                                      </p:tavLst>
                                    </p:anim>
                                    <p:anim calcmode="lin" valueType="num">
                                      <p:cBhvr>
                                        <p:cTn id="61" dur="500" fill="hold"/>
                                        <p:tgtEl>
                                          <p:spTgt spid="14390"/>
                                        </p:tgtEl>
                                        <p:attrNameLst>
                                          <p:attrName>ppt_h</p:attrName>
                                        </p:attrNameLst>
                                      </p:cBhvr>
                                      <p:tavLst>
                                        <p:tav tm="0">
                                          <p:val>
                                            <p:fltVal val="0"/>
                                          </p:val>
                                        </p:tav>
                                        <p:tav tm="100000">
                                          <p:val>
                                            <p:strVal val="#ppt_h"/>
                                          </p:val>
                                        </p:tav>
                                      </p:tavLst>
                                    </p:anim>
                                    <p:anim calcmode="lin" valueType="num">
                                      <p:cBhvr>
                                        <p:cTn id="62" dur="500" fill="hold"/>
                                        <p:tgtEl>
                                          <p:spTgt spid="14390"/>
                                        </p:tgtEl>
                                        <p:attrNameLst>
                                          <p:attrName>ppt_w</p:attrName>
                                        </p:attrNameLst>
                                      </p:cBhvr>
                                      <p:tavLst>
                                        <p:tav tm="0">
                                          <p:val>
                                            <p:fltVal val="0"/>
                                          </p:val>
                                        </p:tav>
                                        <p:tav tm="100000">
                                          <p:val>
                                            <p:strVal val="#ppt_w"/>
                                          </p:val>
                                        </p:tav>
                                      </p:tavLst>
                                    </p:anim>
                                  </p:childTnLst>
                                </p:cTn>
                              </p:par>
                            </p:childTnLst>
                          </p:cTn>
                        </p:par>
                        <p:par>
                          <p:cTn id="63" fill="hold" nodeType="afterGroup">
                            <p:stCondLst>
                              <p:cond delay="3500"/>
                            </p:stCondLst>
                            <p:childTnLst>
                              <p:par>
                                <p:cTn id="64" presetID="35" presetClass="entr" presetSubtype="0" fill="hold" grpId="0" nodeType="afterEffect">
                                  <p:stCondLst>
                                    <p:cond delay="0"/>
                                  </p:stCondLst>
                                  <p:childTnLst>
                                    <p:set>
                                      <p:cBhvr>
                                        <p:cTn id="65" dur="1" fill="hold">
                                          <p:stCondLst>
                                            <p:cond delay="0"/>
                                          </p:stCondLst>
                                        </p:cTn>
                                        <p:tgtEl>
                                          <p:spTgt spid="14381"/>
                                        </p:tgtEl>
                                        <p:attrNameLst>
                                          <p:attrName>style.visibility</p:attrName>
                                        </p:attrNameLst>
                                      </p:cBhvr>
                                      <p:to>
                                        <p:strVal val="visible"/>
                                      </p:to>
                                    </p:set>
                                    <p:animEffect transition="in" filter="fade">
                                      <p:cBhvr>
                                        <p:cTn id="66" dur="500"/>
                                        <p:tgtEl>
                                          <p:spTgt spid="14381"/>
                                        </p:tgtEl>
                                      </p:cBhvr>
                                    </p:animEffect>
                                    <p:anim calcmode="lin" valueType="num">
                                      <p:cBhvr>
                                        <p:cTn id="67" dur="500" fill="hold"/>
                                        <p:tgtEl>
                                          <p:spTgt spid="14381"/>
                                        </p:tgtEl>
                                        <p:attrNameLst>
                                          <p:attrName>style.rotation</p:attrName>
                                        </p:attrNameLst>
                                      </p:cBhvr>
                                      <p:tavLst>
                                        <p:tav tm="0">
                                          <p:val>
                                            <p:fltVal val="720"/>
                                          </p:val>
                                        </p:tav>
                                        <p:tav tm="100000">
                                          <p:val>
                                            <p:fltVal val="0"/>
                                          </p:val>
                                        </p:tav>
                                      </p:tavLst>
                                    </p:anim>
                                    <p:anim calcmode="lin" valueType="num">
                                      <p:cBhvr>
                                        <p:cTn id="68" dur="500" fill="hold"/>
                                        <p:tgtEl>
                                          <p:spTgt spid="14381"/>
                                        </p:tgtEl>
                                        <p:attrNameLst>
                                          <p:attrName>ppt_h</p:attrName>
                                        </p:attrNameLst>
                                      </p:cBhvr>
                                      <p:tavLst>
                                        <p:tav tm="0">
                                          <p:val>
                                            <p:fltVal val="0"/>
                                          </p:val>
                                        </p:tav>
                                        <p:tav tm="100000">
                                          <p:val>
                                            <p:strVal val="#ppt_h"/>
                                          </p:val>
                                        </p:tav>
                                      </p:tavLst>
                                    </p:anim>
                                    <p:anim calcmode="lin" valueType="num">
                                      <p:cBhvr>
                                        <p:cTn id="69" dur="500" fill="hold"/>
                                        <p:tgtEl>
                                          <p:spTgt spid="14381"/>
                                        </p:tgtEl>
                                        <p:attrNameLst>
                                          <p:attrName>ppt_w</p:attrName>
                                        </p:attrNameLst>
                                      </p:cBhvr>
                                      <p:tavLst>
                                        <p:tav tm="0">
                                          <p:val>
                                            <p:fltVal val="0"/>
                                          </p:val>
                                        </p:tav>
                                        <p:tav tm="100000">
                                          <p:val>
                                            <p:strVal val="#ppt_w"/>
                                          </p:val>
                                        </p:tav>
                                      </p:tavLst>
                                    </p:anim>
                                  </p:childTnLst>
                                </p:cTn>
                              </p:par>
                            </p:childTnLst>
                          </p:cTn>
                        </p:par>
                        <p:par>
                          <p:cTn id="70" fill="hold" nodeType="afterGroup">
                            <p:stCondLst>
                              <p:cond delay="4000"/>
                            </p:stCondLst>
                            <p:childTnLst>
                              <p:par>
                                <p:cTn id="71" presetID="35" presetClass="entr" presetSubtype="0" fill="hold" grpId="0" nodeType="afterEffect">
                                  <p:stCondLst>
                                    <p:cond delay="0"/>
                                  </p:stCondLst>
                                  <p:childTnLst>
                                    <p:set>
                                      <p:cBhvr>
                                        <p:cTn id="72" dur="1" fill="hold">
                                          <p:stCondLst>
                                            <p:cond delay="0"/>
                                          </p:stCondLst>
                                        </p:cTn>
                                        <p:tgtEl>
                                          <p:spTgt spid="14382"/>
                                        </p:tgtEl>
                                        <p:attrNameLst>
                                          <p:attrName>style.visibility</p:attrName>
                                        </p:attrNameLst>
                                      </p:cBhvr>
                                      <p:to>
                                        <p:strVal val="visible"/>
                                      </p:to>
                                    </p:set>
                                    <p:animEffect transition="in" filter="fade">
                                      <p:cBhvr>
                                        <p:cTn id="73" dur="500"/>
                                        <p:tgtEl>
                                          <p:spTgt spid="14382"/>
                                        </p:tgtEl>
                                      </p:cBhvr>
                                    </p:animEffect>
                                    <p:anim calcmode="lin" valueType="num">
                                      <p:cBhvr>
                                        <p:cTn id="74" dur="500" fill="hold"/>
                                        <p:tgtEl>
                                          <p:spTgt spid="14382"/>
                                        </p:tgtEl>
                                        <p:attrNameLst>
                                          <p:attrName>style.rotation</p:attrName>
                                        </p:attrNameLst>
                                      </p:cBhvr>
                                      <p:tavLst>
                                        <p:tav tm="0">
                                          <p:val>
                                            <p:fltVal val="720"/>
                                          </p:val>
                                        </p:tav>
                                        <p:tav tm="100000">
                                          <p:val>
                                            <p:fltVal val="0"/>
                                          </p:val>
                                        </p:tav>
                                      </p:tavLst>
                                    </p:anim>
                                    <p:anim calcmode="lin" valueType="num">
                                      <p:cBhvr>
                                        <p:cTn id="75" dur="500" fill="hold"/>
                                        <p:tgtEl>
                                          <p:spTgt spid="14382"/>
                                        </p:tgtEl>
                                        <p:attrNameLst>
                                          <p:attrName>ppt_h</p:attrName>
                                        </p:attrNameLst>
                                      </p:cBhvr>
                                      <p:tavLst>
                                        <p:tav tm="0">
                                          <p:val>
                                            <p:fltVal val="0"/>
                                          </p:val>
                                        </p:tav>
                                        <p:tav tm="100000">
                                          <p:val>
                                            <p:strVal val="#ppt_h"/>
                                          </p:val>
                                        </p:tav>
                                      </p:tavLst>
                                    </p:anim>
                                    <p:anim calcmode="lin" valueType="num">
                                      <p:cBhvr>
                                        <p:cTn id="76" dur="500" fill="hold"/>
                                        <p:tgtEl>
                                          <p:spTgt spid="14382"/>
                                        </p:tgtEl>
                                        <p:attrNameLst>
                                          <p:attrName>ppt_w</p:attrName>
                                        </p:attrNameLst>
                                      </p:cBhvr>
                                      <p:tavLst>
                                        <p:tav tm="0">
                                          <p:val>
                                            <p:fltVal val="0"/>
                                          </p:val>
                                        </p:tav>
                                        <p:tav tm="100000">
                                          <p:val>
                                            <p:strVal val="#ppt_w"/>
                                          </p:val>
                                        </p:tav>
                                      </p:tavLst>
                                    </p:anim>
                                  </p:childTnLst>
                                </p:cTn>
                              </p:par>
                            </p:childTnLst>
                          </p:cTn>
                        </p:par>
                        <p:par>
                          <p:cTn id="77" fill="hold" nodeType="afterGroup">
                            <p:stCondLst>
                              <p:cond delay="4500"/>
                            </p:stCondLst>
                            <p:childTnLst>
                              <p:par>
                                <p:cTn id="78" presetID="35" presetClass="entr" presetSubtype="0" fill="hold" grpId="0" nodeType="afterEffect">
                                  <p:stCondLst>
                                    <p:cond delay="0"/>
                                  </p:stCondLst>
                                  <p:childTnLst>
                                    <p:set>
                                      <p:cBhvr>
                                        <p:cTn id="79" dur="1" fill="hold">
                                          <p:stCondLst>
                                            <p:cond delay="0"/>
                                          </p:stCondLst>
                                        </p:cTn>
                                        <p:tgtEl>
                                          <p:spTgt spid="14389"/>
                                        </p:tgtEl>
                                        <p:attrNameLst>
                                          <p:attrName>style.visibility</p:attrName>
                                        </p:attrNameLst>
                                      </p:cBhvr>
                                      <p:to>
                                        <p:strVal val="visible"/>
                                      </p:to>
                                    </p:set>
                                    <p:animEffect transition="in" filter="fade">
                                      <p:cBhvr>
                                        <p:cTn id="80" dur="500"/>
                                        <p:tgtEl>
                                          <p:spTgt spid="14389"/>
                                        </p:tgtEl>
                                      </p:cBhvr>
                                    </p:animEffect>
                                    <p:anim calcmode="lin" valueType="num">
                                      <p:cBhvr>
                                        <p:cTn id="81" dur="500" fill="hold"/>
                                        <p:tgtEl>
                                          <p:spTgt spid="14389"/>
                                        </p:tgtEl>
                                        <p:attrNameLst>
                                          <p:attrName>style.rotation</p:attrName>
                                        </p:attrNameLst>
                                      </p:cBhvr>
                                      <p:tavLst>
                                        <p:tav tm="0">
                                          <p:val>
                                            <p:fltVal val="720"/>
                                          </p:val>
                                        </p:tav>
                                        <p:tav tm="100000">
                                          <p:val>
                                            <p:fltVal val="0"/>
                                          </p:val>
                                        </p:tav>
                                      </p:tavLst>
                                    </p:anim>
                                    <p:anim calcmode="lin" valueType="num">
                                      <p:cBhvr>
                                        <p:cTn id="82" dur="500" fill="hold"/>
                                        <p:tgtEl>
                                          <p:spTgt spid="14389"/>
                                        </p:tgtEl>
                                        <p:attrNameLst>
                                          <p:attrName>ppt_h</p:attrName>
                                        </p:attrNameLst>
                                      </p:cBhvr>
                                      <p:tavLst>
                                        <p:tav tm="0">
                                          <p:val>
                                            <p:fltVal val="0"/>
                                          </p:val>
                                        </p:tav>
                                        <p:tav tm="100000">
                                          <p:val>
                                            <p:strVal val="#ppt_h"/>
                                          </p:val>
                                        </p:tav>
                                      </p:tavLst>
                                    </p:anim>
                                    <p:anim calcmode="lin" valueType="num">
                                      <p:cBhvr>
                                        <p:cTn id="83" dur="500" fill="hold"/>
                                        <p:tgtEl>
                                          <p:spTgt spid="14389"/>
                                        </p:tgtEl>
                                        <p:attrNameLst>
                                          <p:attrName>ppt_w</p:attrName>
                                        </p:attrNameLst>
                                      </p:cBhvr>
                                      <p:tavLst>
                                        <p:tav tm="0">
                                          <p:val>
                                            <p:fltVal val="0"/>
                                          </p:val>
                                        </p:tav>
                                        <p:tav tm="100000">
                                          <p:val>
                                            <p:strVal val="#ppt_w"/>
                                          </p:val>
                                        </p:tav>
                                      </p:tavLst>
                                    </p:anim>
                                  </p:childTnLst>
                                </p:cTn>
                              </p:par>
                            </p:childTnLst>
                          </p:cTn>
                        </p:par>
                        <p:par>
                          <p:cTn id="84" fill="hold" nodeType="afterGroup">
                            <p:stCondLst>
                              <p:cond delay="5000"/>
                            </p:stCondLst>
                            <p:childTnLst>
                              <p:par>
                                <p:cTn id="85" presetID="35" presetClass="entr" presetSubtype="0" fill="hold" grpId="0" nodeType="afterEffect">
                                  <p:stCondLst>
                                    <p:cond delay="0"/>
                                  </p:stCondLst>
                                  <p:childTnLst>
                                    <p:set>
                                      <p:cBhvr>
                                        <p:cTn id="86" dur="1" fill="hold">
                                          <p:stCondLst>
                                            <p:cond delay="0"/>
                                          </p:stCondLst>
                                        </p:cTn>
                                        <p:tgtEl>
                                          <p:spTgt spid="14399"/>
                                        </p:tgtEl>
                                        <p:attrNameLst>
                                          <p:attrName>style.visibility</p:attrName>
                                        </p:attrNameLst>
                                      </p:cBhvr>
                                      <p:to>
                                        <p:strVal val="visible"/>
                                      </p:to>
                                    </p:set>
                                    <p:animEffect transition="in" filter="fade">
                                      <p:cBhvr>
                                        <p:cTn id="87" dur="500"/>
                                        <p:tgtEl>
                                          <p:spTgt spid="14399"/>
                                        </p:tgtEl>
                                      </p:cBhvr>
                                    </p:animEffect>
                                    <p:anim calcmode="lin" valueType="num">
                                      <p:cBhvr>
                                        <p:cTn id="88" dur="500" fill="hold"/>
                                        <p:tgtEl>
                                          <p:spTgt spid="14399"/>
                                        </p:tgtEl>
                                        <p:attrNameLst>
                                          <p:attrName>style.rotation</p:attrName>
                                        </p:attrNameLst>
                                      </p:cBhvr>
                                      <p:tavLst>
                                        <p:tav tm="0">
                                          <p:val>
                                            <p:fltVal val="720"/>
                                          </p:val>
                                        </p:tav>
                                        <p:tav tm="100000">
                                          <p:val>
                                            <p:fltVal val="0"/>
                                          </p:val>
                                        </p:tav>
                                      </p:tavLst>
                                    </p:anim>
                                    <p:anim calcmode="lin" valueType="num">
                                      <p:cBhvr>
                                        <p:cTn id="89" dur="500" fill="hold"/>
                                        <p:tgtEl>
                                          <p:spTgt spid="14399"/>
                                        </p:tgtEl>
                                        <p:attrNameLst>
                                          <p:attrName>ppt_h</p:attrName>
                                        </p:attrNameLst>
                                      </p:cBhvr>
                                      <p:tavLst>
                                        <p:tav tm="0">
                                          <p:val>
                                            <p:fltVal val="0"/>
                                          </p:val>
                                        </p:tav>
                                        <p:tav tm="100000">
                                          <p:val>
                                            <p:strVal val="#ppt_h"/>
                                          </p:val>
                                        </p:tav>
                                      </p:tavLst>
                                    </p:anim>
                                    <p:anim calcmode="lin" valueType="num">
                                      <p:cBhvr>
                                        <p:cTn id="90" dur="500" fill="hold"/>
                                        <p:tgtEl>
                                          <p:spTgt spid="14399"/>
                                        </p:tgtEl>
                                        <p:attrNameLst>
                                          <p:attrName>ppt_w</p:attrName>
                                        </p:attrNameLst>
                                      </p:cBhvr>
                                      <p:tavLst>
                                        <p:tav tm="0">
                                          <p:val>
                                            <p:fltVal val="0"/>
                                          </p:val>
                                        </p:tav>
                                        <p:tav tm="100000">
                                          <p:val>
                                            <p:strVal val="#ppt_w"/>
                                          </p:val>
                                        </p:tav>
                                      </p:tavLst>
                                    </p:anim>
                                  </p:childTnLst>
                                </p:cTn>
                              </p:par>
                            </p:childTnLst>
                          </p:cTn>
                        </p:par>
                        <p:par>
                          <p:cTn id="91" fill="hold" nodeType="afterGroup">
                            <p:stCondLst>
                              <p:cond delay="5500"/>
                            </p:stCondLst>
                            <p:childTnLst>
                              <p:par>
                                <p:cTn id="92" presetID="35" presetClass="entr" presetSubtype="0" fill="hold" grpId="0" nodeType="afterEffect">
                                  <p:stCondLst>
                                    <p:cond delay="0"/>
                                  </p:stCondLst>
                                  <p:childTnLst>
                                    <p:set>
                                      <p:cBhvr>
                                        <p:cTn id="93" dur="1" fill="hold">
                                          <p:stCondLst>
                                            <p:cond delay="0"/>
                                          </p:stCondLst>
                                        </p:cTn>
                                        <p:tgtEl>
                                          <p:spTgt spid="14400"/>
                                        </p:tgtEl>
                                        <p:attrNameLst>
                                          <p:attrName>style.visibility</p:attrName>
                                        </p:attrNameLst>
                                      </p:cBhvr>
                                      <p:to>
                                        <p:strVal val="visible"/>
                                      </p:to>
                                    </p:set>
                                    <p:animEffect transition="in" filter="fade">
                                      <p:cBhvr>
                                        <p:cTn id="94" dur="500"/>
                                        <p:tgtEl>
                                          <p:spTgt spid="14400"/>
                                        </p:tgtEl>
                                      </p:cBhvr>
                                    </p:animEffect>
                                    <p:anim calcmode="lin" valueType="num">
                                      <p:cBhvr>
                                        <p:cTn id="95" dur="500" fill="hold"/>
                                        <p:tgtEl>
                                          <p:spTgt spid="14400"/>
                                        </p:tgtEl>
                                        <p:attrNameLst>
                                          <p:attrName>style.rotation</p:attrName>
                                        </p:attrNameLst>
                                      </p:cBhvr>
                                      <p:tavLst>
                                        <p:tav tm="0">
                                          <p:val>
                                            <p:fltVal val="720"/>
                                          </p:val>
                                        </p:tav>
                                        <p:tav tm="100000">
                                          <p:val>
                                            <p:fltVal val="0"/>
                                          </p:val>
                                        </p:tav>
                                      </p:tavLst>
                                    </p:anim>
                                    <p:anim calcmode="lin" valueType="num">
                                      <p:cBhvr>
                                        <p:cTn id="96" dur="500" fill="hold"/>
                                        <p:tgtEl>
                                          <p:spTgt spid="14400"/>
                                        </p:tgtEl>
                                        <p:attrNameLst>
                                          <p:attrName>ppt_h</p:attrName>
                                        </p:attrNameLst>
                                      </p:cBhvr>
                                      <p:tavLst>
                                        <p:tav tm="0">
                                          <p:val>
                                            <p:fltVal val="0"/>
                                          </p:val>
                                        </p:tav>
                                        <p:tav tm="100000">
                                          <p:val>
                                            <p:strVal val="#ppt_h"/>
                                          </p:val>
                                        </p:tav>
                                      </p:tavLst>
                                    </p:anim>
                                    <p:anim calcmode="lin" valueType="num">
                                      <p:cBhvr>
                                        <p:cTn id="97" dur="500" fill="hold"/>
                                        <p:tgtEl>
                                          <p:spTgt spid="14400"/>
                                        </p:tgtEl>
                                        <p:attrNameLst>
                                          <p:attrName>ppt_w</p:attrName>
                                        </p:attrNameLst>
                                      </p:cBhvr>
                                      <p:tavLst>
                                        <p:tav tm="0">
                                          <p:val>
                                            <p:fltVal val="0"/>
                                          </p:val>
                                        </p:tav>
                                        <p:tav tm="100000">
                                          <p:val>
                                            <p:strVal val="#ppt_w"/>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4338"/>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383"/>
                                        </p:tgtEl>
                                        <p:attrNameLst>
                                          <p:attrName>style.visibility</p:attrName>
                                        </p:attrNameLst>
                                      </p:cBhvr>
                                      <p:to>
                                        <p:strVal val="visible"/>
                                      </p:to>
                                    </p:set>
                                    <p:animEffect transition="in" filter="fade">
                                      <p:cBhvr>
                                        <p:cTn id="106" dur="500"/>
                                        <p:tgtEl>
                                          <p:spTgt spid="14383"/>
                                        </p:tgtEl>
                                      </p:cBhvr>
                                    </p:animEffect>
                                    <p:anim calcmode="lin" valueType="num">
                                      <p:cBhvr>
                                        <p:cTn id="107" dur="500" fill="hold"/>
                                        <p:tgtEl>
                                          <p:spTgt spid="14383"/>
                                        </p:tgtEl>
                                        <p:attrNameLst>
                                          <p:attrName>style.rotation</p:attrName>
                                        </p:attrNameLst>
                                      </p:cBhvr>
                                      <p:tavLst>
                                        <p:tav tm="0">
                                          <p:val>
                                            <p:fltVal val="720"/>
                                          </p:val>
                                        </p:tav>
                                        <p:tav tm="100000">
                                          <p:val>
                                            <p:fltVal val="0"/>
                                          </p:val>
                                        </p:tav>
                                      </p:tavLst>
                                    </p:anim>
                                    <p:anim calcmode="lin" valueType="num">
                                      <p:cBhvr>
                                        <p:cTn id="108" dur="500" fill="hold"/>
                                        <p:tgtEl>
                                          <p:spTgt spid="14383"/>
                                        </p:tgtEl>
                                        <p:attrNameLst>
                                          <p:attrName>ppt_h</p:attrName>
                                        </p:attrNameLst>
                                      </p:cBhvr>
                                      <p:tavLst>
                                        <p:tav tm="0">
                                          <p:val>
                                            <p:fltVal val="0"/>
                                          </p:val>
                                        </p:tav>
                                        <p:tav tm="100000">
                                          <p:val>
                                            <p:strVal val="#ppt_h"/>
                                          </p:val>
                                        </p:tav>
                                      </p:tavLst>
                                    </p:anim>
                                    <p:anim calcmode="lin" valueType="num">
                                      <p:cBhvr>
                                        <p:cTn id="109" dur="500" fill="hold"/>
                                        <p:tgtEl>
                                          <p:spTgt spid="14383"/>
                                        </p:tgtEl>
                                        <p:attrNameLst>
                                          <p:attrName>ppt_w</p:attrName>
                                        </p:attrNameLst>
                                      </p:cBhvr>
                                      <p:tavLst>
                                        <p:tav tm="0">
                                          <p:val>
                                            <p:fltVal val="0"/>
                                          </p:val>
                                        </p:tav>
                                        <p:tav tm="100000">
                                          <p:val>
                                            <p:strVal val="#ppt_w"/>
                                          </p:val>
                                        </p:tav>
                                      </p:tavLst>
                                    </p:anim>
                                  </p:childTnLst>
                                </p:cTn>
                              </p:par>
                            </p:childTnLst>
                          </p:cTn>
                        </p:par>
                        <p:par>
                          <p:cTn id="110" fill="hold" nodeType="afterGroup">
                            <p:stCondLst>
                              <p:cond delay="500"/>
                            </p:stCondLst>
                            <p:childTnLst>
                              <p:par>
                                <p:cTn id="111" presetID="35" presetClass="entr" presetSubtype="0" fill="hold" grpId="0" nodeType="afterEffect">
                                  <p:stCondLst>
                                    <p:cond delay="0"/>
                                  </p:stCondLst>
                                  <p:childTnLst>
                                    <p:set>
                                      <p:cBhvr>
                                        <p:cTn id="112" dur="1" fill="hold">
                                          <p:stCondLst>
                                            <p:cond delay="0"/>
                                          </p:stCondLst>
                                        </p:cTn>
                                        <p:tgtEl>
                                          <p:spTgt spid="14407"/>
                                        </p:tgtEl>
                                        <p:attrNameLst>
                                          <p:attrName>style.visibility</p:attrName>
                                        </p:attrNameLst>
                                      </p:cBhvr>
                                      <p:to>
                                        <p:strVal val="visible"/>
                                      </p:to>
                                    </p:set>
                                    <p:animEffect transition="in" filter="fade">
                                      <p:cBhvr>
                                        <p:cTn id="113" dur="500"/>
                                        <p:tgtEl>
                                          <p:spTgt spid="14407"/>
                                        </p:tgtEl>
                                      </p:cBhvr>
                                    </p:animEffect>
                                    <p:anim calcmode="lin" valueType="num">
                                      <p:cBhvr>
                                        <p:cTn id="114" dur="500" fill="hold"/>
                                        <p:tgtEl>
                                          <p:spTgt spid="14407"/>
                                        </p:tgtEl>
                                        <p:attrNameLst>
                                          <p:attrName>style.rotation</p:attrName>
                                        </p:attrNameLst>
                                      </p:cBhvr>
                                      <p:tavLst>
                                        <p:tav tm="0">
                                          <p:val>
                                            <p:fltVal val="720"/>
                                          </p:val>
                                        </p:tav>
                                        <p:tav tm="100000">
                                          <p:val>
                                            <p:fltVal val="0"/>
                                          </p:val>
                                        </p:tav>
                                      </p:tavLst>
                                    </p:anim>
                                    <p:anim calcmode="lin" valueType="num">
                                      <p:cBhvr>
                                        <p:cTn id="115" dur="500" fill="hold"/>
                                        <p:tgtEl>
                                          <p:spTgt spid="14407"/>
                                        </p:tgtEl>
                                        <p:attrNameLst>
                                          <p:attrName>ppt_h</p:attrName>
                                        </p:attrNameLst>
                                      </p:cBhvr>
                                      <p:tavLst>
                                        <p:tav tm="0">
                                          <p:val>
                                            <p:fltVal val="0"/>
                                          </p:val>
                                        </p:tav>
                                        <p:tav tm="100000">
                                          <p:val>
                                            <p:strVal val="#ppt_h"/>
                                          </p:val>
                                        </p:tav>
                                      </p:tavLst>
                                    </p:anim>
                                    <p:anim calcmode="lin" valueType="num">
                                      <p:cBhvr>
                                        <p:cTn id="116" dur="500" fill="hold"/>
                                        <p:tgtEl>
                                          <p:spTgt spid="14407"/>
                                        </p:tgtEl>
                                        <p:attrNameLst>
                                          <p:attrName>ppt_w</p:attrName>
                                        </p:attrNameLst>
                                      </p:cBhvr>
                                      <p:tavLst>
                                        <p:tav tm="0">
                                          <p:val>
                                            <p:fltVal val="0"/>
                                          </p:val>
                                        </p:tav>
                                        <p:tav tm="100000">
                                          <p:val>
                                            <p:strVal val="#ppt_w"/>
                                          </p:val>
                                        </p:tav>
                                      </p:tavLst>
                                    </p:anim>
                                  </p:childTnLst>
                                </p:cTn>
                              </p:par>
                            </p:childTnLst>
                          </p:cTn>
                        </p:par>
                        <p:par>
                          <p:cTn id="117" fill="hold" nodeType="afterGroup">
                            <p:stCondLst>
                              <p:cond delay="1000"/>
                            </p:stCondLst>
                            <p:childTnLst>
                              <p:par>
                                <p:cTn id="118" presetID="35" presetClass="entr" presetSubtype="0" fill="hold" grpId="0" nodeType="afterEffect">
                                  <p:stCondLst>
                                    <p:cond delay="0"/>
                                  </p:stCondLst>
                                  <p:childTnLst>
                                    <p:set>
                                      <p:cBhvr>
                                        <p:cTn id="119" dur="1" fill="hold">
                                          <p:stCondLst>
                                            <p:cond delay="0"/>
                                          </p:stCondLst>
                                        </p:cTn>
                                        <p:tgtEl>
                                          <p:spTgt spid="14406"/>
                                        </p:tgtEl>
                                        <p:attrNameLst>
                                          <p:attrName>style.visibility</p:attrName>
                                        </p:attrNameLst>
                                      </p:cBhvr>
                                      <p:to>
                                        <p:strVal val="visible"/>
                                      </p:to>
                                    </p:set>
                                    <p:animEffect transition="in" filter="fade">
                                      <p:cBhvr>
                                        <p:cTn id="120" dur="500"/>
                                        <p:tgtEl>
                                          <p:spTgt spid="14406"/>
                                        </p:tgtEl>
                                      </p:cBhvr>
                                    </p:animEffect>
                                    <p:anim calcmode="lin" valueType="num">
                                      <p:cBhvr>
                                        <p:cTn id="121" dur="500" fill="hold"/>
                                        <p:tgtEl>
                                          <p:spTgt spid="14406"/>
                                        </p:tgtEl>
                                        <p:attrNameLst>
                                          <p:attrName>style.rotation</p:attrName>
                                        </p:attrNameLst>
                                      </p:cBhvr>
                                      <p:tavLst>
                                        <p:tav tm="0">
                                          <p:val>
                                            <p:fltVal val="720"/>
                                          </p:val>
                                        </p:tav>
                                        <p:tav tm="100000">
                                          <p:val>
                                            <p:fltVal val="0"/>
                                          </p:val>
                                        </p:tav>
                                      </p:tavLst>
                                    </p:anim>
                                    <p:anim calcmode="lin" valueType="num">
                                      <p:cBhvr>
                                        <p:cTn id="122" dur="500" fill="hold"/>
                                        <p:tgtEl>
                                          <p:spTgt spid="14406"/>
                                        </p:tgtEl>
                                        <p:attrNameLst>
                                          <p:attrName>ppt_h</p:attrName>
                                        </p:attrNameLst>
                                      </p:cBhvr>
                                      <p:tavLst>
                                        <p:tav tm="0">
                                          <p:val>
                                            <p:fltVal val="0"/>
                                          </p:val>
                                        </p:tav>
                                        <p:tav tm="100000">
                                          <p:val>
                                            <p:strVal val="#ppt_h"/>
                                          </p:val>
                                        </p:tav>
                                      </p:tavLst>
                                    </p:anim>
                                    <p:anim calcmode="lin" valueType="num">
                                      <p:cBhvr>
                                        <p:cTn id="123" dur="500" fill="hold"/>
                                        <p:tgtEl>
                                          <p:spTgt spid="14406"/>
                                        </p:tgtEl>
                                        <p:attrNameLst>
                                          <p:attrName>ppt_w</p:attrName>
                                        </p:attrNameLst>
                                      </p:cBhvr>
                                      <p:tavLst>
                                        <p:tav tm="0">
                                          <p:val>
                                            <p:fltVal val="0"/>
                                          </p:val>
                                        </p:tav>
                                        <p:tav tm="100000">
                                          <p:val>
                                            <p:strVal val="#ppt_w"/>
                                          </p:val>
                                        </p:tav>
                                      </p:tavLst>
                                    </p:anim>
                                  </p:childTnLst>
                                </p:cTn>
                              </p:par>
                            </p:childTnLst>
                          </p:cTn>
                        </p:par>
                        <p:par>
                          <p:cTn id="124" fill="hold" nodeType="afterGroup">
                            <p:stCondLst>
                              <p:cond delay="1500"/>
                            </p:stCondLst>
                            <p:childTnLst>
                              <p:par>
                                <p:cTn id="125" presetID="35" presetClass="entr" presetSubtype="0" fill="hold" grpId="0" nodeType="afterEffect">
                                  <p:stCondLst>
                                    <p:cond delay="0"/>
                                  </p:stCondLst>
                                  <p:childTnLst>
                                    <p:set>
                                      <p:cBhvr>
                                        <p:cTn id="126" dur="1" fill="hold">
                                          <p:stCondLst>
                                            <p:cond delay="0"/>
                                          </p:stCondLst>
                                        </p:cTn>
                                        <p:tgtEl>
                                          <p:spTgt spid="14405"/>
                                        </p:tgtEl>
                                        <p:attrNameLst>
                                          <p:attrName>style.visibility</p:attrName>
                                        </p:attrNameLst>
                                      </p:cBhvr>
                                      <p:to>
                                        <p:strVal val="visible"/>
                                      </p:to>
                                    </p:set>
                                    <p:animEffect transition="in" filter="fade">
                                      <p:cBhvr>
                                        <p:cTn id="127" dur="500"/>
                                        <p:tgtEl>
                                          <p:spTgt spid="14405"/>
                                        </p:tgtEl>
                                      </p:cBhvr>
                                    </p:animEffect>
                                    <p:anim calcmode="lin" valueType="num">
                                      <p:cBhvr>
                                        <p:cTn id="128" dur="500" fill="hold"/>
                                        <p:tgtEl>
                                          <p:spTgt spid="14405"/>
                                        </p:tgtEl>
                                        <p:attrNameLst>
                                          <p:attrName>style.rotation</p:attrName>
                                        </p:attrNameLst>
                                      </p:cBhvr>
                                      <p:tavLst>
                                        <p:tav tm="0">
                                          <p:val>
                                            <p:fltVal val="720"/>
                                          </p:val>
                                        </p:tav>
                                        <p:tav tm="100000">
                                          <p:val>
                                            <p:fltVal val="0"/>
                                          </p:val>
                                        </p:tav>
                                      </p:tavLst>
                                    </p:anim>
                                    <p:anim calcmode="lin" valueType="num">
                                      <p:cBhvr>
                                        <p:cTn id="129" dur="500" fill="hold"/>
                                        <p:tgtEl>
                                          <p:spTgt spid="14405"/>
                                        </p:tgtEl>
                                        <p:attrNameLst>
                                          <p:attrName>ppt_h</p:attrName>
                                        </p:attrNameLst>
                                      </p:cBhvr>
                                      <p:tavLst>
                                        <p:tav tm="0">
                                          <p:val>
                                            <p:fltVal val="0"/>
                                          </p:val>
                                        </p:tav>
                                        <p:tav tm="100000">
                                          <p:val>
                                            <p:strVal val="#ppt_h"/>
                                          </p:val>
                                        </p:tav>
                                      </p:tavLst>
                                    </p:anim>
                                    <p:anim calcmode="lin" valueType="num">
                                      <p:cBhvr>
                                        <p:cTn id="130" dur="500" fill="hold"/>
                                        <p:tgtEl>
                                          <p:spTgt spid="14405"/>
                                        </p:tgtEl>
                                        <p:attrNameLst>
                                          <p:attrName>ppt_w</p:attrName>
                                        </p:attrNameLst>
                                      </p:cBhvr>
                                      <p:tavLst>
                                        <p:tav tm="0">
                                          <p:val>
                                            <p:fltVal val="0"/>
                                          </p:val>
                                        </p:tav>
                                        <p:tav tm="100000">
                                          <p:val>
                                            <p:strVal val="#ppt_w"/>
                                          </p:val>
                                        </p:tav>
                                      </p:tavLst>
                                    </p:anim>
                                  </p:childTnLst>
                                </p:cTn>
                              </p:par>
                            </p:childTnLst>
                          </p:cTn>
                        </p:par>
                        <p:par>
                          <p:cTn id="131" fill="hold" nodeType="afterGroup">
                            <p:stCondLst>
                              <p:cond delay="2000"/>
                            </p:stCondLst>
                            <p:childTnLst>
                              <p:par>
                                <p:cTn id="132" presetID="35" presetClass="entr" presetSubtype="0" fill="hold" grpId="0" nodeType="afterEffect">
                                  <p:stCondLst>
                                    <p:cond delay="0"/>
                                  </p:stCondLst>
                                  <p:childTnLst>
                                    <p:set>
                                      <p:cBhvr>
                                        <p:cTn id="133" dur="1" fill="hold">
                                          <p:stCondLst>
                                            <p:cond delay="0"/>
                                          </p:stCondLst>
                                        </p:cTn>
                                        <p:tgtEl>
                                          <p:spTgt spid="14404"/>
                                        </p:tgtEl>
                                        <p:attrNameLst>
                                          <p:attrName>style.visibility</p:attrName>
                                        </p:attrNameLst>
                                      </p:cBhvr>
                                      <p:to>
                                        <p:strVal val="visible"/>
                                      </p:to>
                                    </p:set>
                                    <p:animEffect transition="in" filter="fade">
                                      <p:cBhvr>
                                        <p:cTn id="134" dur="500"/>
                                        <p:tgtEl>
                                          <p:spTgt spid="14404"/>
                                        </p:tgtEl>
                                      </p:cBhvr>
                                    </p:animEffect>
                                    <p:anim calcmode="lin" valueType="num">
                                      <p:cBhvr>
                                        <p:cTn id="135" dur="500" fill="hold"/>
                                        <p:tgtEl>
                                          <p:spTgt spid="14404"/>
                                        </p:tgtEl>
                                        <p:attrNameLst>
                                          <p:attrName>style.rotation</p:attrName>
                                        </p:attrNameLst>
                                      </p:cBhvr>
                                      <p:tavLst>
                                        <p:tav tm="0">
                                          <p:val>
                                            <p:fltVal val="720"/>
                                          </p:val>
                                        </p:tav>
                                        <p:tav tm="100000">
                                          <p:val>
                                            <p:fltVal val="0"/>
                                          </p:val>
                                        </p:tav>
                                      </p:tavLst>
                                    </p:anim>
                                    <p:anim calcmode="lin" valueType="num">
                                      <p:cBhvr>
                                        <p:cTn id="136" dur="500" fill="hold"/>
                                        <p:tgtEl>
                                          <p:spTgt spid="14404"/>
                                        </p:tgtEl>
                                        <p:attrNameLst>
                                          <p:attrName>ppt_h</p:attrName>
                                        </p:attrNameLst>
                                      </p:cBhvr>
                                      <p:tavLst>
                                        <p:tav tm="0">
                                          <p:val>
                                            <p:fltVal val="0"/>
                                          </p:val>
                                        </p:tav>
                                        <p:tav tm="100000">
                                          <p:val>
                                            <p:strVal val="#ppt_h"/>
                                          </p:val>
                                        </p:tav>
                                      </p:tavLst>
                                    </p:anim>
                                    <p:anim calcmode="lin" valueType="num">
                                      <p:cBhvr>
                                        <p:cTn id="137" dur="500" fill="hold"/>
                                        <p:tgtEl>
                                          <p:spTgt spid="14404"/>
                                        </p:tgtEl>
                                        <p:attrNameLst>
                                          <p:attrName>ppt_w</p:attrName>
                                        </p:attrNameLst>
                                      </p:cBhvr>
                                      <p:tavLst>
                                        <p:tav tm="0">
                                          <p:val>
                                            <p:fltVal val="0"/>
                                          </p:val>
                                        </p:tav>
                                        <p:tav tm="100000">
                                          <p:val>
                                            <p:strVal val="#ppt_w"/>
                                          </p:val>
                                        </p:tav>
                                      </p:tavLst>
                                    </p:anim>
                                  </p:childTnLst>
                                </p:cTn>
                              </p:par>
                            </p:childTnLst>
                          </p:cTn>
                        </p:par>
                        <p:par>
                          <p:cTn id="138" fill="hold" nodeType="afterGroup">
                            <p:stCondLst>
                              <p:cond delay="2500"/>
                            </p:stCondLst>
                            <p:childTnLst>
                              <p:par>
                                <p:cTn id="139" presetID="35" presetClass="entr" presetSubtype="0" fill="hold" grpId="0" nodeType="afterEffect">
                                  <p:stCondLst>
                                    <p:cond delay="0"/>
                                  </p:stCondLst>
                                  <p:childTnLst>
                                    <p:set>
                                      <p:cBhvr>
                                        <p:cTn id="140" dur="1" fill="hold">
                                          <p:stCondLst>
                                            <p:cond delay="0"/>
                                          </p:stCondLst>
                                        </p:cTn>
                                        <p:tgtEl>
                                          <p:spTgt spid="14392"/>
                                        </p:tgtEl>
                                        <p:attrNameLst>
                                          <p:attrName>style.visibility</p:attrName>
                                        </p:attrNameLst>
                                      </p:cBhvr>
                                      <p:to>
                                        <p:strVal val="visible"/>
                                      </p:to>
                                    </p:set>
                                    <p:animEffect transition="in" filter="fade">
                                      <p:cBhvr>
                                        <p:cTn id="141" dur="500"/>
                                        <p:tgtEl>
                                          <p:spTgt spid="14392"/>
                                        </p:tgtEl>
                                      </p:cBhvr>
                                    </p:animEffect>
                                    <p:anim calcmode="lin" valueType="num">
                                      <p:cBhvr>
                                        <p:cTn id="142" dur="500" fill="hold"/>
                                        <p:tgtEl>
                                          <p:spTgt spid="14392"/>
                                        </p:tgtEl>
                                        <p:attrNameLst>
                                          <p:attrName>style.rotation</p:attrName>
                                        </p:attrNameLst>
                                      </p:cBhvr>
                                      <p:tavLst>
                                        <p:tav tm="0">
                                          <p:val>
                                            <p:fltVal val="720"/>
                                          </p:val>
                                        </p:tav>
                                        <p:tav tm="100000">
                                          <p:val>
                                            <p:fltVal val="0"/>
                                          </p:val>
                                        </p:tav>
                                      </p:tavLst>
                                    </p:anim>
                                    <p:anim calcmode="lin" valueType="num">
                                      <p:cBhvr>
                                        <p:cTn id="143" dur="500" fill="hold"/>
                                        <p:tgtEl>
                                          <p:spTgt spid="14392"/>
                                        </p:tgtEl>
                                        <p:attrNameLst>
                                          <p:attrName>ppt_h</p:attrName>
                                        </p:attrNameLst>
                                      </p:cBhvr>
                                      <p:tavLst>
                                        <p:tav tm="0">
                                          <p:val>
                                            <p:fltVal val="0"/>
                                          </p:val>
                                        </p:tav>
                                        <p:tav tm="100000">
                                          <p:val>
                                            <p:strVal val="#ppt_h"/>
                                          </p:val>
                                        </p:tav>
                                      </p:tavLst>
                                    </p:anim>
                                    <p:anim calcmode="lin" valueType="num">
                                      <p:cBhvr>
                                        <p:cTn id="144" dur="500" fill="hold"/>
                                        <p:tgtEl>
                                          <p:spTgt spid="14392"/>
                                        </p:tgtEl>
                                        <p:attrNameLst>
                                          <p:attrName>ppt_w</p:attrName>
                                        </p:attrNameLst>
                                      </p:cBhvr>
                                      <p:tavLst>
                                        <p:tav tm="0">
                                          <p:val>
                                            <p:fltVal val="0"/>
                                          </p:val>
                                        </p:tav>
                                        <p:tav tm="100000">
                                          <p:val>
                                            <p:strVal val="#ppt_w"/>
                                          </p:val>
                                        </p:tav>
                                      </p:tavLst>
                                    </p:anim>
                                  </p:childTnLst>
                                </p:cTn>
                              </p:par>
                            </p:childTnLst>
                          </p:cTn>
                        </p:par>
                        <p:par>
                          <p:cTn id="145" fill="hold" nodeType="afterGroup">
                            <p:stCondLst>
                              <p:cond delay="3000"/>
                            </p:stCondLst>
                            <p:childTnLst>
                              <p:par>
                                <p:cTn id="146" presetID="35" presetClass="entr" presetSubtype="0" fill="hold" grpId="0" nodeType="afterEffect">
                                  <p:stCondLst>
                                    <p:cond delay="0"/>
                                  </p:stCondLst>
                                  <p:childTnLst>
                                    <p:set>
                                      <p:cBhvr>
                                        <p:cTn id="147" dur="1" fill="hold">
                                          <p:stCondLst>
                                            <p:cond delay="0"/>
                                          </p:stCondLst>
                                        </p:cTn>
                                        <p:tgtEl>
                                          <p:spTgt spid="14386"/>
                                        </p:tgtEl>
                                        <p:attrNameLst>
                                          <p:attrName>style.visibility</p:attrName>
                                        </p:attrNameLst>
                                      </p:cBhvr>
                                      <p:to>
                                        <p:strVal val="visible"/>
                                      </p:to>
                                    </p:set>
                                    <p:animEffect transition="in" filter="fade">
                                      <p:cBhvr>
                                        <p:cTn id="148" dur="500"/>
                                        <p:tgtEl>
                                          <p:spTgt spid="14386"/>
                                        </p:tgtEl>
                                      </p:cBhvr>
                                    </p:animEffect>
                                    <p:anim calcmode="lin" valueType="num">
                                      <p:cBhvr>
                                        <p:cTn id="149" dur="500" fill="hold"/>
                                        <p:tgtEl>
                                          <p:spTgt spid="14386"/>
                                        </p:tgtEl>
                                        <p:attrNameLst>
                                          <p:attrName>style.rotation</p:attrName>
                                        </p:attrNameLst>
                                      </p:cBhvr>
                                      <p:tavLst>
                                        <p:tav tm="0">
                                          <p:val>
                                            <p:fltVal val="720"/>
                                          </p:val>
                                        </p:tav>
                                        <p:tav tm="100000">
                                          <p:val>
                                            <p:fltVal val="0"/>
                                          </p:val>
                                        </p:tav>
                                      </p:tavLst>
                                    </p:anim>
                                    <p:anim calcmode="lin" valueType="num">
                                      <p:cBhvr>
                                        <p:cTn id="150" dur="500" fill="hold"/>
                                        <p:tgtEl>
                                          <p:spTgt spid="14386"/>
                                        </p:tgtEl>
                                        <p:attrNameLst>
                                          <p:attrName>ppt_h</p:attrName>
                                        </p:attrNameLst>
                                      </p:cBhvr>
                                      <p:tavLst>
                                        <p:tav tm="0">
                                          <p:val>
                                            <p:fltVal val="0"/>
                                          </p:val>
                                        </p:tav>
                                        <p:tav tm="100000">
                                          <p:val>
                                            <p:strVal val="#ppt_h"/>
                                          </p:val>
                                        </p:tav>
                                      </p:tavLst>
                                    </p:anim>
                                    <p:anim calcmode="lin" valueType="num">
                                      <p:cBhvr>
                                        <p:cTn id="151" dur="500" fill="hold"/>
                                        <p:tgtEl>
                                          <p:spTgt spid="14386"/>
                                        </p:tgtEl>
                                        <p:attrNameLst>
                                          <p:attrName>ppt_w</p:attrName>
                                        </p:attrNameLst>
                                      </p:cBhvr>
                                      <p:tavLst>
                                        <p:tav tm="0">
                                          <p:val>
                                            <p:fltVal val="0"/>
                                          </p:val>
                                        </p:tav>
                                        <p:tav tm="100000">
                                          <p:val>
                                            <p:strVal val="#ppt_w"/>
                                          </p:val>
                                        </p:tav>
                                      </p:tavLst>
                                    </p:anim>
                                  </p:childTnLst>
                                </p:cTn>
                              </p:par>
                            </p:childTnLst>
                          </p:cTn>
                        </p:par>
                        <p:par>
                          <p:cTn id="152" fill="hold" nodeType="afterGroup">
                            <p:stCondLst>
                              <p:cond delay="3500"/>
                            </p:stCondLst>
                            <p:childTnLst>
                              <p:par>
                                <p:cTn id="153" presetID="35" presetClass="entr" presetSubtype="0" fill="hold" grpId="0" nodeType="afterEffect">
                                  <p:stCondLst>
                                    <p:cond delay="0"/>
                                  </p:stCondLst>
                                  <p:childTnLst>
                                    <p:set>
                                      <p:cBhvr>
                                        <p:cTn id="154" dur="1" fill="hold">
                                          <p:stCondLst>
                                            <p:cond delay="0"/>
                                          </p:stCondLst>
                                        </p:cTn>
                                        <p:tgtEl>
                                          <p:spTgt spid="14385"/>
                                        </p:tgtEl>
                                        <p:attrNameLst>
                                          <p:attrName>style.visibility</p:attrName>
                                        </p:attrNameLst>
                                      </p:cBhvr>
                                      <p:to>
                                        <p:strVal val="visible"/>
                                      </p:to>
                                    </p:set>
                                    <p:animEffect transition="in" filter="fade">
                                      <p:cBhvr>
                                        <p:cTn id="155" dur="500"/>
                                        <p:tgtEl>
                                          <p:spTgt spid="14385"/>
                                        </p:tgtEl>
                                      </p:cBhvr>
                                    </p:animEffect>
                                    <p:anim calcmode="lin" valueType="num">
                                      <p:cBhvr>
                                        <p:cTn id="156" dur="500" fill="hold"/>
                                        <p:tgtEl>
                                          <p:spTgt spid="14385"/>
                                        </p:tgtEl>
                                        <p:attrNameLst>
                                          <p:attrName>style.rotation</p:attrName>
                                        </p:attrNameLst>
                                      </p:cBhvr>
                                      <p:tavLst>
                                        <p:tav tm="0">
                                          <p:val>
                                            <p:fltVal val="720"/>
                                          </p:val>
                                        </p:tav>
                                        <p:tav tm="100000">
                                          <p:val>
                                            <p:fltVal val="0"/>
                                          </p:val>
                                        </p:tav>
                                      </p:tavLst>
                                    </p:anim>
                                    <p:anim calcmode="lin" valueType="num">
                                      <p:cBhvr>
                                        <p:cTn id="157" dur="500" fill="hold"/>
                                        <p:tgtEl>
                                          <p:spTgt spid="14385"/>
                                        </p:tgtEl>
                                        <p:attrNameLst>
                                          <p:attrName>ppt_h</p:attrName>
                                        </p:attrNameLst>
                                      </p:cBhvr>
                                      <p:tavLst>
                                        <p:tav tm="0">
                                          <p:val>
                                            <p:fltVal val="0"/>
                                          </p:val>
                                        </p:tav>
                                        <p:tav tm="100000">
                                          <p:val>
                                            <p:strVal val="#ppt_h"/>
                                          </p:val>
                                        </p:tav>
                                      </p:tavLst>
                                    </p:anim>
                                    <p:anim calcmode="lin" valueType="num">
                                      <p:cBhvr>
                                        <p:cTn id="158" dur="500" fill="hold"/>
                                        <p:tgtEl>
                                          <p:spTgt spid="14385"/>
                                        </p:tgtEl>
                                        <p:attrNameLst>
                                          <p:attrName>ppt_w</p:attrName>
                                        </p:attrNameLst>
                                      </p:cBhvr>
                                      <p:tavLst>
                                        <p:tav tm="0">
                                          <p:val>
                                            <p:fltVal val="0"/>
                                          </p:val>
                                        </p:tav>
                                        <p:tav tm="100000">
                                          <p:val>
                                            <p:strVal val="#ppt_w"/>
                                          </p:val>
                                        </p:tav>
                                      </p:tavLst>
                                    </p:anim>
                                  </p:childTnLst>
                                </p:cTn>
                              </p:par>
                            </p:childTnLst>
                          </p:cTn>
                        </p:par>
                        <p:par>
                          <p:cTn id="159" fill="hold" nodeType="afterGroup">
                            <p:stCondLst>
                              <p:cond delay="4000"/>
                            </p:stCondLst>
                            <p:childTnLst>
                              <p:par>
                                <p:cTn id="160" presetID="35" presetClass="entr" presetSubtype="0" fill="hold" grpId="0" nodeType="afterEffect">
                                  <p:stCondLst>
                                    <p:cond delay="0"/>
                                  </p:stCondLst>
                                  <p:childTnLst>
                                    <p:set>
                                      <p:cBhvr>
                                        <p:cTn id="161" dur="1" fill="hold">
                                          <p:stCondLst>
                                            <p:cond delay="0"/>
                                          </p:stCondLst>
                                        </p:cTn>
                                        <p:tgtEl>
                                          <p:spTgt spid="14393"/>
                                        </p:tgtEl>
                                        <p:attrNameLst>
                                          <p:attrName>style.visibility</p:attrName>
                                        </p:attrNameLst>
                                      </p:cBhvr>
                                      <p:to>
                                        <p:strVal val="visible"/>
                                      </p:to>
                                    </p:set>
                                    <p:animEffect transition="in" filter="fade">
                                      <p:cBhvr>
                                        <p:cTn id="162" dur="500"/>
                                        <p:tgtEl>
                                          <p:spTgt spid="14393"/>
                                        </p:tgtEl>
                                      </p:cBhvr>
                                    </p:animEffect>
                                    <p:anim calcmode="lin" valueType="num">
                                      <p:cBhvr>
                                        <p:cTn id="163" dur="500" fill="hold"/>
                                        <p:tgtEl>
                                          <p:spTgt spid="14393"/>
                                        </p:tgtEl>
                                        <p:attrNameLst>
                                          <p:attrName>style.rotation</p:attrName>
                                        </p:attrNameLst>
                                      </p:cBhvr>
                                      <p:tavLst>
                                        <p:tav tm="0">
                                          <p:val>
                                            <p:fltVal val="720"/>
                                          </p:val>
                                        </p:tav>
                                        <p:tav tm="100000">
                                          <p:val>
                                            <p:fltVal val="0"/>
                                          </p:val>
                                        </p:tav>
                                      </p:tavLst>
                                    </p:anim>
                                    <p:anim calcmode="lin" valueType="num">
                                      <p:cBhvr>
                                        <p:cTn id="164" dur="500" fill="hold"/>
                                        <p:tgtEl>
                                          <p:spTgt spid="14393"/>
                                        </p:tgtEl>
                                        <p:attrNameLst>
                                          <p:attrName>ppt_h</p:attrName>
                                        </p:attrNameLst>
                                      </p:cBhvr>
                                      <p:tavLst>
                                        <p:tav tm="0">
                                          <p:val>
                                            <p:fltVal val="0"/>
                                          </p:val>
                                        </p:tav>
                                        <p:tav tm="100000">
                                          <p:val>
                                            <p:strVal val="#ppt_h"/>
                                          </p:val>
                                        </p:tav>
                                      </p:tavLst>
                                    </p:anim>
                                    <p:anim calcmode="lin" valueType="num">
                                      <p:cBhvr>
                                        <p:cTn id="165" dur="500" fill="hold"/>
                                        <p:tgtEl>
                                          <p:spTgt spid="14393"/>
                                        </p:tgtEl>
                                        <p:attrNameLst>
                                          <p:attrName>ppt_w</p:attrName>
                                        </p:attrNameLst>
                                      </p:cBhvr>
                                      <p:tavLst>
                                        <p:tav tm="0">
                                          <p:val>
                                            <p:fltVal val="0"/>
                                          </p:val>
                                        </p:tav>
                                        <p:tav tm="100000">
                                          <p:val>
                                            <p:strVal val="#ppt_w"/>
                                          </p:val>
                                        </p:tav>
                                      </p:tavLst>
                                    </p:anim>
                                  </p:childTnLst>
                                </p:cTn>
                              </p:par>
                            </p:childTnLst>
                          </p:cTn>
                        </p:par>
                        <p:par>
                          <p:cTn id="166" fill="hold" nodeType="afterGroup">
                            <p:stCondLst>
                              <p:cond delay="4500"/>
                            </p:stCondLst>
                            <p:childTnLst>
                              <p:par>
                                <p:cTn id="167" presetID="35" presetClass="entr" presetSubtype="0" fill="hold" grpId="0" nodeType="afterEffect">
                                  <p:stCondLst>
                                    <p:cond delay="0"/>
                                  </p:stCondLst>
                                  <p:childTnLst>
                                    <p:set>
                                      <p:cBhvr>
                                        <p:cTn id="168" dur="1" fill="hold">
                                          <p:stCondLst>
                                            <p:cond delay="0"/>
                                          </p:stCondLst>
                                        </p:cTn>
                                        <p:tgtEl>
                                          <p:spTgt spid="14403"/>
                                        </p:tgtEl>
                                        <p:attrNameLst>
                                          <p:attrName>style.visibility</p:attrName>
                                        </p:attrNameLst>
                                      </p:cBhvr>
                                      <p:to>
                                        <p:strVal val="visible"/>
                                      </p:to>
                                    </p:set>
                                    <p:animEffect transition="in" filter="fade">
                                      <p:cBhvr>
                                        <p:cTn id="169" dur="500"/>
                                        <p:tgtEl>
                                          <p:spTgt spid="14403"/>
                                        </p:tgtEl>
                                      </p:cBhvr>
                                    </p:animEffect>
                                    <p:anim calcmode="lin" valueType="num">
                                      <p:cBhvr>
                                        <p:cTn id="170" dur="500" fill="hold"/>
                                        <p:tgtEl>
                                          <p:spTgt spid="14403"/>
                                        </p:tgtEl>
                                        <p:attrNameLst>
                                          <p:attrName>style.rotation</p:attrName>
                                        </p:attrNameLst>
                                      </p:cBhvr>
                                      <p:tavLst>
                                        <p:tav tm="0">
                                          <p:val>
                                            <p:fltVal val="720"/>
                                          </p:val>
                                        </p:tav>
                                        <p:tav tm="100000">
                                          <p:val>
                                            <p:fltVal val="0"/>
                                          </p:val>
                                        </p:tav>
                                      </p:tavLst>
                                    </p:anim>
                                    <p:anim calcmode="lin" valueType="num">
                                      <p:cBhvr>
                                        <p:cTn id="171" dur="500" fill="hold"/>
                                        <p:tgtEl>
                                          <p:spTgt spid="14403"/>
                                        </p:tgtEl>
                                        <p:attrNameLst>
                                          <p:attrName>ppt_h</p:attrName>
                                        </p:attrNameLst>
                                      </p:cBhvr>
                                      <p:tavLst>
                                        <p:tav tm="0">
                                          <p:val>
                                            <p:fltVal val="0"/>
                                          </p:val>
                                        </p:tav>
                                        <p:tav tm="100000">
                                          <p:val>
                                            <p:strVal val="#ppt_h"/>
                                          </p:val>
                                        </p:tav>
                                      </p:tavLst>
                                    </p:anim>
                                    <p:anim calcmode="lin" valueType="num">
                                      <p:cBhvr>
                                        <p:cTn id="172" dur="500" fill="hold"/>
                                        <p:tgtEl>
                                          <p:spTgt spid="14403"/>
                                        </p:tgtEl>
                                        <p:attrNameLst>
                                          <p:attrName>ppt_w</p:attrName>
                                        </p:attrNameLst>
                                      </p:cBhvr>
                                      <p:tavLst>
                                        <p:tav tm="0">
                                          <p:val>
                                            <p:fltVal val="0"/>
                                          </p:val>
                                        </p:tav>
                                        <p:tav tm="100000">
                                          <p:val>
                                            <p:strVal val="#ppt_w"/>
                                          </p:val>
                                        </p:tav>
                                      </p:tavLst>
                                    </p:anim>
                                  </p:childTnLst>
                                </p:cTn>
                              </p:par>
                            </p:childTnLst>
                          </p:cTn>
                        </p:par>
                        <p:par>
                          <p:cTn id="173" fill="hold" nodeType="afterGroup">
                            <p:stCondLst>
                              <p:cond delay="5000"/>
                            </p:stCondLst>
                            <p:childTnLst>
                              <p:par>
                                <p:cTn id="174" presetID="35" presetClass="entr" presetSubtype="0" fill="hold" grpId="0" nodeType="afterEffect">
                                  <p:stCondLst>
                                    <p:cond delay="0"/>
                                  </p:stCondLst>
                                  <p:childTnLst>
                                    <p:set>
                                      <p:cBhvr>
                                        <p:cTn id="175" dur="1" fill="hold">
                                          <p:stCondLst>
                                            <p:cond delay="0"/>
                                          </p:stCondLst>
                                        </p:cTn>
                                        <p:tgtEl>
                                          <p:spTgt spid="14384"/>
                                        </p:tgtEl>
                                        <p:attrNameLst>
                                          <p:attrName>style.visibility</p:attrName>
                                        </p:attrNameLst>
                                      </p:cBhvr>
                                      <p:to>
                                        <p:strVal val="visible"/>
                                      </p:to>
                                    </p:set>
                                    <p:animEffect transition="in" filter="fade">
                                      <p:cBhvr>
                                        <p:cTn id="176" dur="500"/>
                                        <p:tgtEl>
                                          <p:spTgt spid="14384"/>
                                        </p:tgtEl>
                                      </p:cBhvr>
                                    </p:animEffect>
                                    <p:anim calcmode="lin" valueType="num">
                                      <p:cBhvr>
                                        <p:cTn id="177" dur="500" fill="hold"/>
                                        <p:tgtEl>
                                          <p:spTgt spid="14384"/>
                                        </p:tgtEl>
                                        <p:attrNameLst>
                                          <p:attrName>style.rotation</p:attrName>
                                        </p:attrNameLst>
                                      </p:cBhvr>
                                      <p:tavLst>
                                        <p:tav tm="0">
                                          <p:val>
                                            <p:fltVal val="720"/>
                                          </p:val>
                                        </p:tav>
                                        <p:tav tm="100000">
                                          <p:val>
                                            <p:fltVal val="0"/>
                                          </p:val>
                                        </p:tav>
                                      </p:tavLst>
                                    </p:anim>
                                    <p:anim calcmode="lin" valueType="num">
                                      <p:cBhvr>
                                        <p:cTn id="178" dur="500" fill="hold"/>
                                        <p:tgtEl>
                                          <p:spTgt spid="14384"/>
                                        </p:tgtEl>
                                        <p:attrNameLst>
                                          <p:attrName>ppt_h</p:attrName>
                                        </p:attrNameLst>
                                      </p:cBhvr>
                                      <p:tavLst>
                                        <p:tav tm="0">
                                          <p:val>
                                            <p:fltVal val="0"/>
                                          </p:val>
                                        </p:tav>
                                        <p:tav tm="100000">
                                          <p:val>
                                            <p:strVal val="#ppt_h"/>
                                          </p:val>
                                        </p:tav>
                                      </p:tavLst>
                                    </p:anim>
                                    <p:anim calcmode="lin" valueType="num">
                                      <p:cBhvr>
                                        <p:cTn id="179" dur="500" fill="hold"/>
                                        <p:tgtEl>
                                          <p:spTgt spid="14384"/>
                                        </p:tgtEl>
                                        <p:attrNameLst>
                                          <p:attrName>ppt_w</p:attrName>
                                        </p:attrNameLst>
                                      </p:cBhvr>
                                      <p:tavLst>
                                        <p:tav tm="0">
                                          <p:val>
                                            <p:fltVal val="0"/>
                                          </p:val>
                                        </p:tav>
                                        <p:tav tm="100000">
                                          <p:val>
                                            <p:strVal val="#ppt_w"/>
                                          </p:val>
                                        </p:tav>
                                      </p:tavLst>
                                    </p:anim>
                                  </p:childTnLst>
                                </p:cTn>
                              </p:par>
                            </p:childTnLst>
                          </p:cTn>
                        </p:par>
                        <p:par>
                          <p:cTn id="180" fill="hold" nodeType="afterGroup">
                            <p:stCondLst>
                              <p:cond delay="5500"/>
                            </p:stCondLst>
                            <p:childTnLst>
                              <p:par>
                                <p:cTn id="181" presetID="35" presetClass="entr" presetSubtype="0" fill="hold" grpId="0" nodeType="afterEffect">
                                  <p:stCondLst>
                                    <p:cond delay="0"/>
                                  </p:stCondLst>
                                  <p:childTnLst>
                                    <p:set>
                                      <p:cBhvr>
                                        <p:cTn id="182" dur="1" fill="hold">
                                          <p:stCondLst>
                                            <p:cond delay="0"/>
                                          </p:stCondLst>
                                        </p:cTn>
                                        <p:tgtEl>
                                          <p:spTgt spid="14391"/>
                                        </p:tgtEl>
                                        <p:attrNameLst>
                                          <p:attrName>style.visibility</p:attrName>
                                        </p:attrNameLst>
                                      </p:cBhvr>
                                      <p:to>
                                        <p:strVal val="visible"/>
                                      </p:to>
                                    </p:set>
                                    <p:animEffect transition="in" filter="fade">
                                      <p:cBhvr>
                                        <p:cTn id="183" dur="500"/>
                                        <p:tgtEl>
                                          <p:spTgt spid="14391"/>
                                        </p:tgtEl>
                                      </p:cBhvr>
                                    </p:animEffect>
                                    <p:anim calcmode="lin" valueType="num">
                                      <p:cBhvr>
                                        <p:cTn id="184" dur="500" fill="hold"/>
                                        <p:tgtEl>
                                          <p:spTgt spid="14391"/>
                                        </p:tgtEl>
                                        <p:attrNameLst>
                                          <p:attrName>style.rotation</p:attrName>
                                        </p:attrNameLst>
                                      </p:cBhvr>
                                      <p:tavLst>
                                        <p:tav tm="0">
                                          <p:val>
                                            <p:fltVal val="720"/>
                                          </p:val>
                                        </p:tav>
                                        <p:tav tm="100000">
                                          <p:val>
                                            <p:fltVal val="0"/>
                                          </p:val>
                                        </p:tav>
                                      </p:tavLst>
                                    </p:anim>
                                    <p:anim calcmode="lin" valueType="num">
                                      <p:cBhvr>
                                        <p:cTn id="185" dur="500" fill="hold"/>
                                        <p:tgtEl>
                                          <p:spTgt spid="14391"/>
                                        </p:tgtEl>
                                        <p:attrNameLst>
                                          <p:attrName>ppt_h</p:attrName>
                                        </p:attrNameLst>
                                      </p:cBhvr>
                                      <p:tavLst>
                                        <p:tav tm="0">
                                          <p:val>
                                            <p:fltVal val="0"/>
                                          </p:val>
                                        </p:tav>
                                        <p:tav tm="100000">
                                          <p:val>
                                            <p:strVal val="#ppt_h"/>
                                          </p:val>
                                        </p:tav>
                                      </p:tavLst>
                                    </p:anim>
                                    <p:anim calcmode="lin" valueType="num">
                                      <p:cBhvr>
                                        <p:cTn id="186" dur="500" fill="hold"/>
                                        <p:tgtEl>
                                          <p:spTgt spid="14391"/>
                                        </p:tgtEl>
                                        <p:attrNameLst>
                                          <p:attrName>ppt_w</p:attrName>
                                        </p:attrNameLst>
                                      </p:cBhvr>
                                      <p:tavLst>
                                        <p:tav tm="0">
                                          <p:val>
                                            <p:fltVal val="0"/>
                                          </p:val>
                                        </p:tav>
                                        <p:tav tm="100000">
                                          <p:val>
                                            <p:strVal val="#ppt_w"/>
                                          </p:val>
                                        </p:tav>
                                      </p:tavLst>
                                    </p:anim>
                                  </p:childTnLst>
                                </p:cTn>
                              </p:par>
                            </p:childTnLst>
                          </p:cTn>
                        </p:par>
                        <p:par>
                          <p:cTn id="187" fill="hold" nodeType="afterGroup">
                            <p:stCondLst>
                              <p:cond delay="6000"/>
                            </p:stCondLst>
                            <p:childTnLst>
                              <p:par>
                                <p:cTn id="188" presetID="35" presetClass="entr" presetSubtype="0" fill="hold" grpId="0" nodeType="afterEffect">
                                  <p:stCondLst>
                                    <p:cond delay="0"/>
                                  </p:stCondLst>
                                  <p:childTnLst>
                                    <p:set>
                                      <p:cBhvr>
                                        <p:cTn id="189" dur="1" fill="hold">
                                          <p:stCondLst>
                                            <p:cond delay="0"/>
                                          </p:stCondLst>
                                        </p:cTn>
                                        <p:tgtEl>
                                          <p:spTgt spid="14401"/>
                                        </p:tgtEl>
                                        <p:attrNameLst>
                                          <p:attrName>style.visibility</p:attrName>
                                        </p:attrNameLst>
                                      </p:cBhvr>
                                      <p:to>
                                        <p:strVal val="visible"/>
                                      </p:to>
                                    </p:set>
                                    <p:animEffect transition="in" filter="fade">
                                      <p:cBhvr>
                                        <p:cTn id="190" dur="500"/>
                                        <p:tgtEl>
                                          <p:spTgt spid="14401"/>
                                        </p:tgtEl>
                                      </p:cBhvr>
                                    </p:animEffect>
                                    <p:anim calcmode="lin" valueType="num">
                                      <p:cBhvr>
                                        <p:cTn id="191" dur="500" fill="hold"/>
                                        <p:tgtEl>
                                          <p:spTgt spid="14401"/>
                                        </p:tgtEl>
                                        <p:attrNameLst>
                                          <p:attrName>style.rotation</p:attrName>
                                        </p:attrNameLst>
                                      </p:cBhvr>
                                      <p:tavLst>
                                        <p:tav tm="0">
                                          <p:val>
                                            <p:fltVal val="720"/>
                                          </p:val>
                                        </p:tav>
                                        <p:tav tm="100000">
                                          <p:val>
                                            <p:fltVal val="0"/>
                                          </p:val>
                                        </p:tav>
                                      </p:tavLst>
                                    </p:anim>
                                    <p:anim calcmode="lin" valueType="num">
                                      <p:cBhvr>
                                        <p:cTn id="192" dur="500" fill="hold"/>
                                        <p:tgtEl>
                                          <p:spTgt spid="14401"/>
                                        </p:tgtEl>
                                        <p:attrNameLst>
                                          <p:attrName>ppt_h</p:attrName>
                                        </p:attrNameLst>
                                      </p:cBhvr>
                                      <p:tavLst>
                                        <p:tav tm="0">
                                          <p:val>
                                            <p:fltVal val="0"/>
                                          </p:val>
                                        </p:tav>
                                        <p:tav tm="100000">
                                          <p:val>
                                            <p:strVal val="#ppt_h"/>
                                          </p:val>
                                        </p:tav>
                                      </p:tavLst>
                                    </p:anim>
                                    <p:anim calcmode="lin" valueType="num">
                                      <p:cBhvr>
                                        <p:cTn id="193" dur="500" fill="hold"/>
                                        <p:tgtEl>
                                          <p:spTgt spid="14401"/>
                                        </p:tgtEl>
                                        <p:attrNameLst>
                                          <p:attrName>ppt_w</p:attrName>
                                        </p:attrNameLst>
                                      </p:cBhvr>
                                      <p:tavLst>
                                        <p:tav tm="0">
                                          <p:val>
                                            <p:fltVal val="0"/>
                                          </p:val>
                                        </p:tav>
                                        <p:tav tm="100000">
                                          <p:val>
                                            <p:strVal val="#ppt_w"/>
                                          </p:val>
                                        </p:tav>
                                      </p:tavLst>
                                    </p:anim>
                                  </p:childTnLst>
                                </p:cTn>
                              </p:par>
                            </p:childTnLst>
                          </p:cTn>
                        </p:par>
                        <p:par>
                          <p:cTn id="194" fill="hold" nodeType="afterGroup">
                            <p:stCondLst>
                              <p:cond delay="6500"/>
                            </p:stCondLst>
                            <p:childTnLst>
                              <p:par>
                                <p:cTn id="195" presetID="35" presetClass="entr" presetSubtype="0" fill="hold" grpId="0" nodeType="afterEffect">
                                  <p:stCondLst>
                                    <p:cond delay="0"/>
                                  </p:stCondLst>
                                  <p:childTnLst>
                                    <p:set>
                                      <p:cBhvr>
                                        <p:cTn id="196" dur="1" fill="hold">
                                          <p:stCondLst>
                                            <p:cond delay="0"/>
                                          </p:stCondLst>
                                        </p:cTn>
                                        <p:tgtEl>
                                          <p:spTgt spid="14402"/>
                                        </p:tgtEl>
                                        <p:attrNameLst>
                                          <p:attrName>style.visibility</p:attrName>
                                        </p:attrNameLst>
                                      </p:cBhvr>
                                      <p:to>
                                        <p:strVal val="visible"/>
                                      </p:to>
                                    </p:set>
                                    <p:animEffect transition="in" filter="fade">
                                      <p:cBhvr>
                                        <p:cTn id="197" dur="500"/>
                                        <p:tgtEl>
                                          <p:spTgt spid="14402"/>
                                        </p:tgtEl>
                                      </p:cBhvr>
                                    </p:animEffect>
                                    <p:anim calcmode="lin" valueType="num">
                                      <p:cBhvr>
                                        <p:cTn id="198" dur="500" fill="hold"/>
                                        <p:tgtEl>
                                          <p:spTgt spid="14402"/>
                                        </p:tgtEl>
                                        <p:attrNameLst>
                                          <p:attrName>style.rotation</p:attrName>
                                        </p:attrNameLst>
                                      </p:cBhvr>
                                      <p:tavLst>
                                        <p:tav tm="0">
                                          <p:val>
                                            <p:fltVal val="720"/>
                                          </p:val>
                                        </p:tav>
                                        <p:tav tm="100000">
                                          <p:val>
                                            <p:fltVal val="0"/>
                                          </p:val>
                                        </p:tav>
                                      </p:tavLst>
                                    </p:anim>
                                    <p:anim calcmode="lin" valueType="num">
                                      <p:cBhvr>
                                        <p:cTn id="199" dur="500" fill="hold"/>
                                        <p:tgtEl>
                                          <p:spTgt spid="14402"/>
                                        </p:tgtEl>
                                        <p:attrNameLst>
                                          <p:attrName>ppt_h</p:attrName>
                                        </p:attrNameLst>
                                      </p:cBhvr>
                                      <p:tavLst>
                                        <p:tav tm="0">
                                          <p:val>
                                            <p:fltVal val="0"/>
                                          </p:val>
                                        </p:tav>
                                        <p:tav tm="100000">
                                          <p:val>
                                            <p:strVal val="#ppt_h"/>
                                          </p:val>
                                        </p:tav>
                                      </p:tavLst>
                                    </p:anim>
                                    <p:anim calcmode="lin" valueType="num">
                                      <p:cBhvr>
                                        <p:cTn id="200" dur="500" fill="hold"/>
                                        <p:tgtEl>
                                          <p:spTgt spid="14402"/>
                                        </p:tgtEl>
                                        <p:attrNameLst>
                                          <p:attrName>ppt_w</p:attrName>
                                        </p:attrNameLst>
                                      </p:cBhvr>
                                      <p:tavLst>
                                        <p:tav tm="0">
                                          <p:val>
                                            <p:fltVal val="0"/>
                                          </p:val>
                                        </p:tav>
                                        <p:tav tm="100000">
                                          <p:val>
                                            <p:strVal val="#ppt_w"/>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iterate type="lt">
                                    <p:tmAbs val="0"/>
                                  </p:iterate>
                                  <p:childTnLst>
                                    <p:set>
                                      <p:cBhvr>
                                        <p:cTn id="204" dur="1" fill="hold">
                                          <p:stCondLst>
                                            <p:cond delay="0"/>
                                          </p:stCondLst>
                                        </p:cTn>
                                        <p:tgtEl>
                                          <p:spTgt spid="14396"/>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7" presetClass="entr" presetSubtype="10" fill="hold" grpId="0" nodeType="clickEffect">
                                  <p:stCondLst>
                                    <p:cond delay="0"/>
                                  </p:stCondLst>
                                  <p:childTnLst>
                                    <p:set>
                                      <p:cBhvr>
                                        <p:cTn id="208" dur="1" fill="hold">
                                          <p:stCondLst>
                                            <p:cond delay="0"/>
                                          </p:stCondLst>
                                        </p:cTn>
                                        <p:tgtEl>
                                          <p:spTgt spid="14397"/>
                                        </p:tgtEl>
                                        <p:attrNameLst>
                                          <p:attrName>style.visibility</p:attrName>
                                        </p:attrNameLst>
                                      </p:cBhvr>
                                      <p:to>
                                        <p:strVal val="visible"/>
                                      </p:to>
                                    </p:set>
                                    <p:anim calcmode="lin" valueType="num">
                                      <p:cBhvr>
                                        <p:cTn id="209" dur="500" fill="hold"/>
                                        <p:tgtEl>
                                          <p:spTgt spid="14397"/>
                                        </p:tgtEl>
                                        <p:attrNameLst>
                                          <p:attrName>ppt_w</p:attrName>
                                        </p:attrNameLst>
                                      </p:cBhvr>
                                      <p:tavLst>
                                        <p:tav tm="0">
                                          <p:val>
                                            <p:fltVal val="0"/>
                                          </p:val>
                                        </p:tav>
                                        <p:tav tm="100000">
                                          <p:val>
                                            <p:strVal val="#ppt_w"/>
                                          </p:val>
                                        </p:tav>
                                      </p:tavLst>
                                    </p:anim>
                                    <p:anim calcmode="lin" valueType="num">
                                      <p:cBhvr>
                                        <p:cTn id="210" dur="500" fill="hold"/>
                                        <p:tgtEl>
                                          <p:spTgt spid="14397"/>
                                        </p:tgtEl>
                                        <p:attrNameLst>
                                          <p:attrName>ppt_h</p:attrName>
                                        </p:attrNameLst>
                                      </p:cBhvr>
                                      <p:tavLst>
                                        <p:tav tm="0">
                                          <p:val>
                                            <p:strVal val="#ppt_h"/>
                                          </p:val>
                                        </p:tav>
                                        <p:tav tm="100000">
                                          <p:val>
                                            <p:strVal val="#ppt_h"/>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4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77" grpId="0" animBg="1"/>
      <p:bldP spid="14378" grpId="0" animBg="1"/>
      <p:bldP spid="14379" grpId="0" animBg="1"/>
      <p:bldP spid="14380" grpId="0" animBg="1"/>
      <p:bldP spid="14381" grpId="0" animBg="1"/>
      <p:bldP spid="14382" grpId="0" animBg="1"/>
      <p:bldP spid="14387" grpId="0" animBg="1"/>
      <p:bldP spid="14388" grpId="0" animBg="1"/>
      <p:bldP spid="14389" grpId="0" animBg="1"/>
      <p:bldP spid="14390" grpId="0" animBg="1"/>
      <p:bldP spid="14383" grpId="0" animBg="1"/>
      <p:bldP spid="14384" grpId="0" animBg="1"/>
      <p:bldP spid="14385" grpId="0" animBg="1"/>
      <p:bldP spid="14386" grpId="0" animBg="1"/>
      <p:bldP spid="14391" grpId="0" animBg="1"/>
      <p:bldP spid="14392" grpId="0" animBg="1"/>
      <p:bldP spid="14393" grpId="0" animBg="1"/>
      <p:bldP spid="14396" grpId="0"/>
      <p:bldP spid="14397" grpId="0"/>
      <p:bldP spid="14398" grpId="0" animBg="1"/>
      <p:bldP spid="14399" grpId="0" animBg="1"/>
      <p:bldP spid="14400" grpId="0" animBg="1"/>
      <p:bldP spid="14401" grpId="0" animBg="1"/>
      <p:bldP spid="14402" grpId="0" animBg="1"/>
      <p:bldP spid="14403" grpId="0" animBg="1"/>
      <p:bldP spid="14404" grpId="0" animBg="1"/>
      <p:bldP spid="14405" grpId="0" animBg="1"/>
      <p:bldP spid="14406" grpId="0" animBg="1"/>
      <p:bldP spid="14407" grpId="0" animBg="1"/>
      <p:bldP spid="1440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505200" cy="609600"/>
          </a:xfrm>
        </p:spPr>
        <p:txBody>
          <a:bodyPr>
            <a:noAutofit/>
          </a:bodyPr>
          <a:lstStyle/>
          <a:p>
            <a:r>
              <a:rPr lang="en-US" dirty="0" smtClean="0">
                <a:solidFill>
                  <a:schemeClr val="tx1"/>
                </a:solidFill>
              </a:rPr>
              <a:t>Comprehend</a:t>
            </a:r>
            <a:endParaRPr lang="en-US" dirty="0">
              <a:solidFill>
                <a:schemeClr val="tx1"/>
              </a:solidFill>
            </a:endParaRPr>
          </a:p>
        </p:txBody>
      </p:sp>
      <p:sp>
        <p:nvSpPr>
          <p:cNvPr id="3" name="Content Placeholder 2"/>
          <p:cNvSpPr>
            <a:spLocks noGrp="1"/>
          </p:cNvSpPr>
          <p:nvPr>
            <p:ph idx="1"/>
          </p:nvPr>
        </p:nvSpPr>
        <p:spPr>
          <a:xfrm>
            <a:off x="723899" y="3124200"/>
            <a:ext cx="7696200" cy="533400"/>
          </a:xfrm>
        </p:spPr>
        <p:txBody>
          <a:bodyPr>
            <a:normAutofit/>
          </a:bodyPr>
          <a:lstStyle/>
          <a:p>
            <a:pPr marL="68580" indent="0">
              <a:buNone/>
            </a:pPr>
            <a:r>
              <a:rPr lang="en-US" dirty="0" smtClean="0"/>
              <a:t>If you don’t highlight, </a:t>
            </a:r>
          </a:p>
          <a:p>
            <a:pPr marL="68580" indent="0">
              <a:buNone/>
            </a:pPr>
            <a:endParaRPr lang="en-US" dirty="0"/>
          </a:p>
          <a:p>
            <a:pPr marL="68580" indent="0" algn="ctr">
              <a:buNone/>
            </a:pPr>
            <a:endParaRPr lang="en-US" sz="4000" dirty="0" smtClean="0"/>
          </a:p>
          <a:p>
            <a:pPr marL="68580" indent="0" algn="ctr">
              <a:buNone/>
            </a:pPr>
            <a:endParaRPr lang="en-US" sz="4000" dirty="0"/>
          </a:p>
          <a:p>
            <a:pPr marL="68580" indent="0" algn="ctr">
              <a:buNone/>
            </a:pPr>
            <a:endParaRPr lang="en-US" sz="4000" dirty="0" smtClean="0"/>
          </a:p>
        </p:txBody>
      </p:sp>
      <p:sp>
        <p:nvSpPr>
          <p:cNvPr id="5" name="Content Placeholder 2"/>
          <p:cNvSpPr txBox="1">
            <a:spLocks/>
          </p:cNvSpPr>
          <p:nvPr/>
        </p:nvSpPr>
        <p:spPr>
          <a:xfrm>
            <a:off x="723899" y="4191000"/>
            <a:ext cx="7696200" cy="533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you won’t get it right. </a:t>
            </a:r>
          </a:p>
          <a:p>
            <a:pPr marL="68580" indent="0">
              <a:buFont typeface="Wingdings 2" pitchFamily="18" charset="2"/>
              <a:buNone/>
            </a:pPr>
            <a:endParaRPr lang="en-US" dirty="0" smtClean="0"/>
          </a:p>
          <a:p>
            <a:pPr marL="68580" indent="0" algn="ctr">
              <a:buFont typeface="Wingdings 2" pitchFamily="18" charset="2"/>
              <a:buNone/>
            </a:pPr>
            <a:endParaRPr lang="en-US" sz="4000" dirty="0" smtClean="0"/>
          </a:p>
          <a:p>
            <a:pPr marL="68580" indent="0" algn="ctr">
              <a:buFont typeface="Wingdings 2" pitchFamily="18" charset="2"/>
              <a:buNone/>
            </a:pPr>
            <a:endParaRPr lang="en-US" sz="4000" dirty="0" smtClean="0"/>
          </a:p>
          <a:p>
            <a:pPr marL="68580" indent="0" algn="ctr">
              <a:buFont typeface="Wingdings 2" pitchFamily="18" charset="2"/>
              <a:buNone/>
            </a:pPr>
            <a:endParaRPr lang="en-US" sz="4000" dirty="0" smtClean="0"/>
          </a:p>
        </p:txBody>
      </p:sp>
      <p:pic>
        <p:nvPicPr>
          <p:cNvPr id="1026" name="Picture 2" descr="C:\Users\gay\AppData\Local\Microsoft\Windows\Temporary Internet Files\Content.IE5\X02MHTZW\MC9003897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7927"/>
            <a:ext cx="1048817" cy="1839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y\AppData\Local\Microsoft\Windows\Temporary Internet Files\Content.IE5\TTTUBMFP\MP9004424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544658"/>
            <a:ext cx="2590800" cy="172212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18709" y="762000"/>
            <a:ext cx="7991891" cy="1752600"/>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Did it help you when the black lines appeared to help you count the number of units in the last three shapes? When figuring perimeter it is important to highlight each line segment you will be adding together, so you will not make a mistake. Here is something that will help you remember just how important it is to highlight the perimeter.</a:t>
            </a:r>
          </a:p>
          <a:p>
            <a:pPr marL="68580" indent="0">
              <a:buFont typeface="Wingdings 2" pitchFamily="18" charset="2"/>
              <a:buNone/>
            </a:pPr>
            <a:endParaRPr lang="en-US" dirty="0" smtClean="0"/>
          </a:p>
          <a:p>
            <a:pPr marL="68580" indent="0" algn="ctr">
              <a:buFont typeface="Wingdings 2" pitchFamily="18" charset="2"/>
              <a:buNone/>
            </a:pPr>
            <a:endParaRPr lang="en-US" sz="4000" dirty="0" smtClean="0"/>
          </a:p>
          <a:p>
            <a:pPr marL="68580" indent="0" algn="ctr">
              <a:buFont typeface="Wingdings 2" pitchFamily="18" charset="2"/>
              <a:buNone/>
            </a:pPr>
            <a:endParaRPr lang="en-US" sz="4000" dirty="0" smtClean="0"/>
          </a:p>
          <a:p>
            <a:pPr marL="68580" indent="0" algn="ctr">
              <a:buFont typeface="Wingdings 2" pitchFamily="18" charset="2"/>
              <a:buNone/>
            </a:pPr>
            <a:endParaRPr lang="en-US" sz="4000" dirty="0" smtClean="0"/>
          </a:p>
        </p:txBody>
      </p:sp>
    </p:spTree>
    <p:extLst>
      <p:ext uri="{BB962C8B-B14F-4D97-AF65-F5344CB8AC3E}">
        <p14:creationId xmlns:p14="http://schemas.microsoft.com/office/powerpoint/2010/main" val="28846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297589"/>
            <a:ext cx="6957507" cy="2768373"/>
          </a:xfrm>
        </p:spPr>
        <p:txBody>
          <a:bodyPr>
            <a:normAutofit/>
          </a:bodyPr>
          <a:lstStyle/>
          <a:p>
            <a:pPr marL="68580" indent="0" algn="ctr">
              <a:buNone/>
            </a:pPr>
            <a:r>
              <a:rPr lang="en-US" dirty="0" smtClean="0"/>
              <a:t>Find the perimeter of this figure.</a:t>
            </a:r>
          </a:p>
        </p:txBody>
      </p:sp>
      <p:sp>
        <p:nvSpPr>
          <p:cNvPr id="28" name="TextBox 27"/>
          <p:cNvSpPr txBox="1"/>
          <p:nvPr/>
        </p:nvSpPr>
        <p:spPr>
          <a:xfrm>
            <a:off x="4495800" y="2895600"/>
            <a:ext cx="990600" cy="369332"/>
          </a:xfrm>
          <a:prstGeom prst="rect">
            <a:avLst/>
          </a:prstGeom>
          <a:noFill/>
        </p:spPr>
        <p:txBody>
          <a:bodyPr wrap="square" rtlCol="0">
            <a:spAutoFit/>
          </a:bodyPr>
          <a:lstStyle/>
          <a:p>
            <a:r>
              <a:rPr lang="en-US" dirty="0" smtClean="0"/>
              <a:t>8 cm</a:t>
            </a:r>
            <a:endParaRPr lang="en-US" dirty="0"/>
          </a:p>
        </p:txBody>
      </p:sp>
      <p:sp>
        <p:nvSpPr>
          <p:cNvPr id="30" name="TextBox 29"/>
          <p:cNvSpPr txBox="1"/>
          <p:nvPr/>
        </p:nvSpPr>
        <p:spPr>
          <a:xfrm>
            <a:off x="3434443" y="1371600"/>
            <a:ext cx="990600" cy="369332"/>
          </a:xfrm>
          <a:prstGeom prst="rect">
            <a:avLst/>
          </a:prstGeom>
          <a:noFill/>
        </p:spPr>
        <p:txBody>
          <a:bodyPr wrap="square" rtlCol="0">
            <a:spAutoFit/>
          </a:bodyPr>
          <a:lstStyle/>
          <a:p>
            <a:r>
              <a:rPr lang="en-US" dirty="0" smtClean="0"/>
              <a:t>6 cm</a:t>
            </a:r>
            <a:endParaRPr lang="en-US" dirty="0"/>
          </a:p>
        </p:txBody>
      </p:sp>
      <p:sp>
        <p:nvSpPr>
          <p:cNvPr id="31" name="TextBox 30"/>
          <p:cNvSpPr txBox="1"/>
          <p:nvPr/>
        </p:nvSpPr>
        <p:spPr>
          <a:xfrm>
            <a:off x="5943600" y="1359646"/>
            <a:ext cx="990600" cy="369332"/>
          </a:xfrm>
          <a:prstGeom prst="rect">
            <a:avLst/>
          </a:prstGeom>
          <a:noFill/>
        </p:spPr>
        <p:txBody>
          <a:bodyPr wrap="square" rtlCol="0">
            <a:spAutoFit/>
          </a:bodyPr>
          <a:lstStyle/>
          <a:p>
            <a:r>
              <a:rPr lang="en-US" dirty="0" smtClean="0"/>
              <a:t>6 cm</a:t>
            </a:r>
            <a:endParaRPr lang="en-US" dirty="0"/>
          </a:p>
        </p:txBody>
      </p:sp>
      <p:sp>
        <p:nvSpPr>
          <p:cNvPr id="32" name="TextBox 31"/>
          <p:cNvSpPr txBox="1"/>
          <p:nvPr/>
        </p:nvSpPr>
        <p:spPr>
          <a:xfrm>
            <a:off x="2590800" y="2261128"/>
            <a:ext cx="990600" cy="369332"/>
          </a:xfrm>
          <a:prstGeom prst="rect">
            <a:avLst/>
          </a:prstGeom>
          <a:noFill/>
        </p:spPr>
        <p:txBody>
          <a:bodyPr wrap="square" rtlCol="0">
            <a:spAutoFit/>
          </a:bodyPr>
          <a:lstStyle/>
          <a:p>
            <a:r>
              <a:rPr lang="en-US" dirty="0" smtClean="0"/>
              <a:t>2 cm</a:t>
            </a:r>
            <a:endParaRPr lang="en-US" dirty="0"/>
          </a:p>
        </p:txBody>
      </p:sp>
      <p:sp>
        <p:nvSpPr>
          <p:cNvPr id="33" name="TextBox 32"/>
          <p:cNvSpPr txBox="1"/>
          <p:nvPr/>
        </p:nvSpPr>
        <p:spPr>
          <a:xfrm>
            <a:off x="6738257" y="2265790"/>
            <a:ext cx="990600" cy="369332"/>
          </a:xfrm>
          <a:prstGeom prst="rect">
            <a:avLst/>
          </a:prstGeom>
          <a:noFill/>
        </p:spPr>
        <p:txBody>
          <a:bodyPr wrap="square" rtlCol="0">
            <a:spAutoFit/>
          </a:bodyPr>
          <a:lstStyle/>
          <a:p>
            <a:r>
              <a:rPr lang="en-US" dirty="0" smtClean="0"/>
              <a:t>2 cm</a:t>
            </a:r>
            <a:endParaRPr lang="en-US" dirty="0"/>
          </a:p>
        </p:txBody>
      </p:sp>
      <p:sp>
        <p:nvSpPr>
          <p:cNvPr id="29" name="Isosceles Triangle 28"/>
          <p:cNvSpPr/>
          <p:nvPr/>
        </p:nvSpPr>
        <p:spPr>
          <a:xfrm>
            <a:off x="3276600" y="914009"/>
            <a:ext cx="3429000" cy="12606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276600" y="2174615"/>
            <a:ext cx="3429000" cy="561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29" idx="0"/>
          </p:cNvCxnSpPr>
          <p:nvPr/>
        </p:nvCxnSpPr>
        <p:spPr>
          <a:xfrm>
            <a:off x="4991100" y="914009"/>
            <a:ext cx="1714500" cy="1260606"/>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71600" y="4648200"/>
            <a:ext cx="990600" cy="369332"/>
          </a:xfrm>
          <a:prstGeom prst="rect">
            <a:avLst/>
          </a:prstGeom>
          <a:noFill/>
        </p:spPr>
        <p:txBody>
          <a:bodyPr wrap="square" rtlCol="0">
            <a:spAutoFit/>
          </a:bodyPr>
          <a:lstStyle/>
          <a:p>
            <a:r>
              <a:rPr lang="en-US" dirty="0" smtClean="0"/>
              <a:t>6 +</a:t>
            </a:r>
            <a:endParaRPr lang="en-US" dirty="0"/>
          </a:p>
        </p:txBody>
      </p:sp>
      <p:cxnSp>
        <p:nvCxnSpPr>
          <p:cNvPr id="50" name="Straight Connector 49"/>
          <p:cNvCxnSpPr>
            <a:stCxn id="29" idx="4"/>
          </p:cNvCxnSpPr>
          <p:nvPr/>
        </p:nvCxnSpPr>
        <p:spPr>
          <a:xfrm>
            <a:off x="6705600" y="2174615"/>
            <a:ext cx="0" cy="561005"/>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866900" y="4670363"/>
            <a:ext cx="990600" cy="369332"/>
          </a:xfrm>
          <a:prstGeom prst="rect">
            <a:avLst/>
          </a:prstGeom>
          <a:noFill/>
        </p:spPr>
        <p:txBody>
          <a:bodyPr wrap="square" rtlCol="0">
            <a:spAutoFit/>
          </a:bodyPr>
          <a:lstStyle/>
          <a:p>
            <a:r>
              <a:rPr lang="en-US" dirty="0" smtClean="0"/>
              <a:t>2 +</a:t>
            </a:r>
            <a:endParaRPr lang="en-US" dirty="0"/>
          </a:p>
        </p:txBody>
      </p:sp>
      <p:cxnSp>
        <p:nvCxnSpPr>
          <p:cNvPr id="54" name="Straight Connector 53"/>
          <p:cNvCxnSpPr/>
          <p:nvPr/>
        </p:nvCxnSpPr>
        <p:spPr>
          <a:xfrm flipH="1">
            <a:off x="3276600" y="2735620"/>
            <a:ext cx="3461657" cy="0"/>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22072" y="4638097"/>
            <a:ext cx="990600" cy="369332"/>
          </a:xfrm>
          <a:prstGeom prst="rect">
            <a:avLst/>
          </a:prstGeom>
          <a:noFill/>
        </p:spPr>
        <p:txBody>
          <a:bodyPr wrap="square" rtlCol="0">
            <a:spAutoFit/>
          </a:bodyPr>
          <a:lstStyle/>
          <a:p>
            <a:r>
              <a:rPr lang="en-US" dirty="0" smtClean="0"/>
              <a:t>8 +</a:t>
            </a:r>
            <a:endParaRPr lang="en-US" dirty="0"/>
          </a:p>
        </p:txBody>
      </p:sp>
      <p:cxnSp>
        <p:nvCxnSpPr>
          <p:cNvPr id="59" name="Straight Connector 58"/>
          <p:cNvCxnSpPr>
            <a:stCxn id="29" idx="2"/>
          </p:cNvCxnSpPr>
          <p:nvPr/>
        </p:nvCxnSpPr>
        <p:spPr>
          <a:xfrm>
            <a:off x="3276600" y="2174615"/>
            <a:ext cx="0" cy="561005"/>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075214" y="4638097"/>
            <a:ext cx="990600" cy="369332"/>
          </a:xfrm>
          <a:prstGeom prst="rect">
            <a:avLst/>
          </a:prstGeom>
          <a:noFill/>
        </p:spPr>
        <p:txBody>
          <a:bodyPr wrap="square" rtlCol="0">
            <a:spAutoFit/>
          </a:bodyPr>
          <a:lstStyle/>
          <a:p>
            <a:r>
              <a:rPr lang="en-US" dirty="0" smtClean="0"/>
              <a:t>2 +</a:t>
            </a:r>
            <a:endParaRPr lang="en-US" dirty="0"/>
          </a:p>
        </p:txBody>
      </p:sp>
      <p:cxnSp>
        <p:nvCxnSpPr>
          <p:cNvPr id="65" name="Straight Connector 64"/>
          <p:cNvCxnSpPr>
            <a:stCxn id="29" idx="0"/>
          </p:cNvCxnSpPr>
          <p:nvPr/>
        </p:nvCxnSpPr>
        <p:spPr>
          <a:xfrm flipH="1">
            <a:off x="3276600" y="914009"/>
            <a:ext cx="1714500" cy="1260606"/>
          </a:xfrm>
          <a:prstGeom prst="line">
            <a:avLst/>
          </a:prstGeom>
          <a:ln>
            <a:solidFill>
              <a:schemeClr val="tx1"/>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722914" y="4648200"/>
            <a:ext cx="990600" cy="369332"/>
          </a:xfrm>
          <a:prstGeom prst="rect">
            <a:avLst/>
          </a:prstGeom>
          <a:noFill/>
        </p:spPr>
        <p:txBody>
          <a:bodyPr wrap="square" rtlCol="0">
            <a:spAutoFit/>
          </a:bodyPr>
          <a:lstStyle/>
          <a:p>
            <a:r>
              <a:rPr lang="en-US" dirty="0" smtClean="0"/>
              <a:t>6 =</a:t>
            </a:r>
            <a:endParaRPr lang="en-US" dirty="0"/>
          </a:p>
        </p:txBody>
      </p:sp>
      <p:sp>
        <p:nvSpPr>
          <p:cNvPr id="69" name="TextBox 68"/>
          <p:cNvSpPr txBox="1"/>
          <p:nvPr/>
        </p:nvSpPr>
        <p:spPr>
          <a:xfrm>
            <a:off x="4370614" y="4615934"/>
            <a:ext cx="990600" cy="369332"/>
          </a:xfrm>
          <a:prstGeom prst="rect">
            <a:avLst/>
          </a:prstGeom>
          <a:noFill/>
        </p:spPr>
        <p:txBody>
          <a:bodyPr wrap="square" rtlCol="0">
            <a:spAutoFit/>
          </a:bodyPr>
          <a:lstStyle/>
          <a:p>
            <a:r>
              <a:rPr lang="en-US" dirty="0" smtClean="0"/>
              <a:t>24 cm</a:t>
            </a:r>
            <a:endParaRPr lang="en-US" dirty="0"/>
          </a:p>
        </p:txBody>
      </p:sp>
      <p:sp>
        <p:nvSpPr>
          <p:cNvPr id="71" name="Title 1"/>
          <p:cNvSpPr txBox="1">
            <a:spLocks/>
          </p:cNvSpPr>
          <p:nvPr/>
        </p:nvSpPr>
        <p:spPr>
          <a:xfrm>
            <a:off x="4648200" y="76200"/>
            <a:ext cx="3657600" cy="609600"/>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solidFill>
              </a:rPr>
              <a:t>Guided Practice –</a:t>
            </a:r>
            <a:br>
              <a:rPr lang="en-US" sz="2800" dirty="0" smtClean="0">
                <a:solidFill>
                  <a:schemeClr val="tx1"/>
                </a:solidFill>
              </a:rPr>
            </a:br>
            <a:r>
              <a:rPr lang="en-US" sz="2800" dirty="0" smtClean="0">
                <a:solidFill>
                  <a:schemeClr val="tx1"/>
                </a:solidFill>
              </a:rPr>
              <a:t>Application</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7657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3" grpId="0"/>
      <p:bldP spid="58" grpId="0"/>
      <p:bldP spid="64"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68186"/>
            <a:ext cx="7696199" cy="5269020"/>
          </a:xfrm>
        </p:spPr>
        <p:txBody>
          <a:bodyPr>
            <a:normAutofit/>
          </a:bodyPr>
          <a:lstStyle/>
          <a:p>
            <a:pPr>
              <a:buFont typeface="Wingdings" pitchFamily="2" charset="2"/>
              <a:buChar char="v"/>
            </a:pPr>
            <a:r>
              <a:rPr lang="en-US" dirty="0" smtClean="0"/>
              <a:t>Find the </a:t>
            </a:r>
            <a:r>
              <a:rPr lang="en-US" b="1" dirty="0" smtClean="0"/>
              <a:t>perimeter</a:t>
            </a:r>
            <a:r>
              <a:rPr lang="en-US" dirty="0" smtClean="0"/>
              <a:t> and </a:t>
            </a:r>
            <a:r>
              <a:rPr lang="en-US" b="1" dirty="0" smtClean="0"/>
              <a:t>area</a:t>
            </a:r>
            <a:r>
              <a:rPr lang="en-US" dirty="0" smtClean="0"/>
              <a:t> of any polygon (shapes made up of flat sides).</a:t>
            </a:r>
            <a:br>
              <a:rPr lang="en-US" dirty="0" smtClean="0"/>
            </a:br>
            <a:r>
              <a:rPr lang="en-US" dirty="0" smtClean="0"/>
              <a:t/>
            </a:r>
            <a:br>
              <a:rPr lang="en-US" dirty="0" smtClean="0"/>
            </a:br>
            <a:endParaRPr lang="en-US" dirty="0" smtClean="0"/>
          </a:p>
          <a:p>
            <a:pPr marL="68580" indent="0">
              <a:buNone/>
            </a:pPr>
            <a:r>
              <a:rPr lang="en-US" dirty="0" smtClean="0"/>
              <a:t/>
            </a:r>
            <a:br>
              <a:rPr lang="en-US" dirty="0" smtClean="0"/>
            </a:br>
            <a:r>
              <a:rPr lang="en-US" dirty="0" smtClean="0"/>
              <a:t/>
            </a:r>
            <a:br>
              <a:rPr lang="en-US" dirty="0" smtClean="0"/>
            </a:br>
            <a:endParaRPr lang="en-US" dirty="0"/>
          </a:p>
        </p:txBody>
      </p:sp>
      <p:sp>
        <p:nvSpPr>
          <p:cNvPr id="4" name="Rectangle 3"/>
          <p:cNvSpPr/>
          <p:nvPr/>
        </p:nvSpPr>
        <p:spPr>
          <a:xfrm>
            <a:off x="4593770" y="0"/>
            <a:ext cx="3559629" cy="707886"/>
          </a:xfrm>
          <a:prstGeom prst="rect">
            <a:avLst/>
          </a:prstGeom>
        </p:spPr>
        <p:txBody>
          <a:bodyPr wrap="square">
            <a:spAutoFit/>
          </a:bodyPr>
          <a:lstStyle/>
          <a:p>
            <a:r>
              <a:rPr lang="en-US" sz="4000" b="1" dirty="0" smtClean="0">
                <a:solidFill>
                  <a:schemeClr val="tx1"/>
                </a:solidFill>
              </a:rPr>
              <a:t>Unit Goals</a:t>
            </a:r>
            <a:endParaRPr lang="en-US" sz="4000" dirty="0"/>
          </a:p>
        </p:txBody>
      </p:sp>
      <p:sp>
        <p:nvSpPr>
          <p:cNvPr id="5" name="Rectangle 4"/>
          <p:cNvSpPr/>
          <p:nvPr/>
        </p:nvSpPr>
        <p:spPr>
          <a:xfrm>
            <a:off x="1741714" y="2286000"/>
            <a:ext cx="1534886"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gular Pentagon 5"/>
          <p:cNvSpPr/>
          <p:nvPr/>
        </p:nvSpPr>
        <p:spPr>
          <a:xfrm>
            <a:off x="6172200" y="4267200"/>
            <a:ext cx="1227026" cy="11811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4046760" y="5042806"/>
            <a:ext cx="1820639" cy="128179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6340926" y="2558142"/>
            <a:ext cx="1202873" cy="151855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p:cNvSpPr/>
          <p:nvPr/>
        </p:nvSpPr>
        <p:spPr>
          <a:xfrm>
            <a:off x="3886200" y="2558142"/>
            <a:ext cx="1262741" cy="1518558"/>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p:cNvSpPr/>
          <p:nvPr/>
        </p:nvSpPr>
        <p:spPr>
          <a:xfrm>
            <a:off x="1219199" y="5181599"/>
            <a:ext cx="1289957" cy="1142999"/>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1600200" y="3810000"/>
            <a:ext cx="1159326" cy="10477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580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3297589"/>
            <a:ext cx="6957507" cy="2768373"/>
          </a:xfrm>
        </p:spPr>
        <p:txBody>
          <a:bodyPr>
            <a:normAutofit/>
          </a:bodyPr>
          <a:lstStyle/>
          <a:p>
            <a:pPr marL="68580" indent="0" algn="ctr">
              <a:buNone/>
            </a:pPr>
            <a:r>
              <a:rPr lang="en-US" dirty="0" smtClean="0"/>
              <a:t>Find the perimeter of this figure.</a:t>
            </a:r>
          </a:p>
        </p:txBody>
      </p:sp>
      <p:sp>
        <p:nvSpPr>
          <p:cNvPr id="30" name="TextBox 29"/>
          <p:cNvSpPr txBox="1"/>
          <p:nvPr/>
        </p:nvSpPr>
        <p:spPr>
          <a:xfrm>
            <a:off x="4898572" y="2977045"/>
            <a:ext cx="990600" cy="369332"/>
          </a:xfrm>
          <a:prstGeom prst="rect">
            <a:avLst/>
          </a:prstGeom>
          <a:noFill/>
        </p:spPr>
        <p:txBody>
          <a:bodyPr wrap="square" rtlCol="0">
            <a:spAutoFit/>
          </a:bodyPr>
          <a:lstStyle/>
          <a:p>
            <a:r>
              <a:rPr lang="en-US" dirty="0" smtClean="0"/>
              <a:t>10 in.</a:t>
            </a:r>
            <a:endParaRPr lang="en-US" dirty="0"/>
          </a:p>
        </p:txBody>
      </p:sp>
      <p:sp>
        <p:nvSpPr>
          <p:cNvPr id="31" name="TextBox 30"/>
          <p:cNvSpPr txBox="1"/>
          <p:nvPr/>
        </p:nvSpPr>
        <p:spPr>
          <a:xfrm>
            <a:off x="5715000" y="1543244"/>
            <a:ext cx="990600" cy="369332"/>
          </a:xfrm>
          <a:prstGeom prst="rect">
            <a:avLst/>
          </a:prstGeom>
          <a:noFill/>
        </p:spPr>
        <p:txBody>
          <a:bodyPr wrap="square" rtlCol="0">
            <a:spAutoFit/>
          </a:bodyPr>
          <a:lstStyle/>
          <a:p>
            <a:r>
              <a:rPr lang="en-US" dirty="0" smtClean="0"/>
              <a:t>12 in.</a:t>
            </a:r>
            <a:endParaRPr lang="en-US" dirty="0"/>
          </a:p>
        </p:txBody>
      </p:sp>
      <p:sp>
        <p:nvSpPr>
          <p:cNvPr id="29" name="Isosceles Triangle 28"/>
          <p:cNvSpPr/>
          <p:nvPr/>
        </p:nvSpPr>
        <p:spPr>
          <a:xfrm>
            <a:off x="4223657" y="813314"/>
            <a:ext cx="2133600" cy="21339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07972" y="1724991"/>
            <a:ext cx="990600" cy="369332"/>
          </a:xfrm>
          <a:prstGeom prst="rect">
            <a:avLst/>
          </a:prstGeom>
          <a:noFill/>
        </p:spPr>
        <p:txBody>
          <a:bodyPr wrap="square" rtlCol="0">
            <a:spAutoFit/>
          </a:bodyPr>
          <a:lstStyle/>
          <a:p>
            <a:r>
              <a:rPr lang="en-US" dirty="0" smtClean="0"/>
              <a:t>12 in.</a:t>
            </a:r>
            <a:endParaRPr lang="en-US" dirty="0"/>
          </a:p>
        </p:txBody>
      </p:sp>
      <p:cxnSp>
        <p:nvCxnSpPr>
          <p:cNvPr id="5" name="Straight Connector 4"/>
          <p:cNvCxnSpPr>
            <a:stCxn id="29" idx="0"/>
            <a:endCxn id="29" idx="4"/>
          </p:cNvCxnSpPr>
          <p:nvPr/>
        </p:nvCxnSpPr>
        <p:spPr>
          <a:xfrm>
            <a:off x="5290457" y="813314"/>
            <a:ext cx="1066800" cy="21339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0" y="3886200"/>
            <a:ext cx="2133600" cy="369332"/>
          </a:xfrm>
          <a:prstGeom prst="rect">
            <a:avLst/>
          </a:prstGeom>
          <a:noFill/>
        </p:spPr>
        <p:txBody>
          <a:bodyPr wrap="square" rtlCol="0">
            <a:spAutoFit/>
          </a:bodyPr>
          <a:lstStyle/>
          <a:p>
            <a:r>
              <a:rPr lang="en-US" dirty="0" smtClean="0"/>
              <a:t>12 +</a:t>
            </a:r>
            <a:endParaRPr lang="en-US" dirty="0"/>
          </a:p>
        </p:txBody>
      </p:sp>
      <p:cxnSp>
        <p:nvCxnSpPr>
          <p:cNvPr id="17" name="Straight Connector 16"/>
          <p:cNvCxnSpPr>
            <a:stCxn id="29" idx="4"/>
            <a:endCxn id="29" idx="2"/>
          </p:cNvCxnSpPr>
          <p:nvPr/>
        </p:nvCxnSpPr>
        <p:spPr>
          <a:xfrm flipH="1">
            <a:off x="4223657" y="2947306"/>
            <a:ext cx="2133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69672" y="3886200"/>
            <a:ext cx="2133600" cy="369332"/>
          </a:xfrm>
          <a:prstGeom prst="rect">
            <a:avLst/>
          </a:prstGeom>
          <a:noFill/>
        </p:spPr>
        <p:txBody>
          <a:bodyPr wrap="square" rtlCol="0">
            <a:spAutoFit/>
          </a:bodyPr>
          <a:lstStyle/>
          <a:p>
            <a:r>
              <a:rPr lang="en-US" dirty="0" smtClean="0"/>
              <a:t>10 +</a:t>
            </a:r>
            <a:endParaRPr lang="en-US" dirty="0"/>
          </a:p>
        </p:txBody>
      </p:sp>
      <p:cxnSp>
        <p:nvCxnSpPr>
          <p:cNvPr id="21" name="Straight Connector 20"/>
          <p:cNvCxnSpPr>
            <a:stCxn id="29" idx="0"/>
            <a:endCxn id="29" idx="2"/>
          </p:cNvCxnSpPr>
          <p:nvPr/>
        </p:nvCxnSpPr>
        <p:spPr>
          <a:xfrm flipH="1">
            <a:off x="4223657" y="813314"/>
            <a:ext cx="1066800" cy="21339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0" y="3886200"/>
            <a:ext cx="2133600" cy="369332"/>
          </a:xfrm>
          <a:prstGeom prst="rect">
            <a:avLst/>
          </a:prstGeom>
          <a:noFill/>
        </p:spPr>
        <p:txBody>
          <a:bodyPr wrap="square" rtlCol="0">
            <a:spAutoFit/>
          </a:bodyPr>
          <a:lstStyle/>
          <a:p>
            <a:r>
              <a:rPr lang="en-US" dirty="0" smtClean="0"/>
              <a:t>12 =</a:t>
            </a:r>
            <a:endParaRPr lang="en-US" dirty="0"/>
          </a:p>
        </p:txBody>
      </p:sp>
      <p:sp>
        <p:nvSpPr>
          <p:cNvPr id="25" name="TextBox 24"/>
          <p:cNvSpPr txBox="1"/>
          <p:nvPr/>
        </p:nvSpPr>
        <p:spPr>
          <a:xfrm>
            <a:off x="3907972" y="3885809"/>
            <a:ext cx="2133600" cy="369332"/>
          </a:xfrm>
          <a:prstGeom prst="rect">
            <a:avLst/>
          </a:prstGeom>
          <a:noFill/>
        </p:spPr>
        <p:txBody>
          <a:bodyPr wrap="square" rtlCol="0">
            <a:spAutoFit/>
          </a:bodyPr>
          <a:lstStyle/>
          <a:p>
            <a:r>
              <a:rPr lang="en-US" dirty="0" smtClean="0"/>
              <a:t>34 in.</a:t>
            </a:r>
            <a:endParaRPr lang="en-US" dirty="0"/>
          </a:p>
        </p:txBody>
      </p:sp>
      <p:sp>
        <p:nvSpPr>
          <p:cNvPr id="27" name="Title 1"/>
          <p:cNvSpPr txBox="1">
            <a:spLocks/>
          </p:cNvSpPr>
          <p:nvPr/>
        </p:nvSpPr>
        <p:spPr>
          <a:xfrm>
            <a:off x="4648200" y="76200"/>
            <a:ext cx="3657600" cy="609600"/>
          </a:xfrm>
          <a:prstGeom prst="rect">
            <a:avLst/>
          </a:prstGeom>
        </p:spPr>
        <p:txBody>
          <a:bodyPr>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solidFill>
                  <a:schemeClr val="tx1"/>
                </a:solidFill>
              </a:rPr>
              <a:t>Guided Practice –</a:t>
            </a:r>
            <a:br>
              <a:rPr lang="en-US" sz="2800" dirty="0" smtClean="0">
                <a:solidFill>
                  <a:schemeClr val="tx1"/>
                </a:solidFill>
              </a:rPr>
            </a:br>
            <a:r>
              <a:rPr lang="en-US" sz="2800" dirty="0" smtClean="0">
                <a:solidFill>
                  <a:schemeClr val="tx1"/>
                </a:solidFill>
              </a:rPr>
              <a:t>Application</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7204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762000" y="685800"/>
            <a:ext cx="7262307" cy="5410200"/>
          </a:xfrm>
        </p:spPr>
        <p:txBody>
          <a:bodyPr>
            <a:normAutofit fontScale="92500" lnSpcReduction="10000"/>
          </a:bodyPr>
          <a:lstStyle/>
          <a:p>
            <a:pPr marL="68580" indent="0">
              <a:buNone/>
            </a:pPr>
            <a:r>
              <a:rPr lang="en-US" dirty="0"/>
              <a:t>Application, Analysis, Synthesis, </a:t>
            </a:r>
            <a:r>
              <a:rPr lang="en-US" dirty="0" smtClean="0"/>
              <a:t>Evaluation</a:t>
            </a:r>
          </a:p>
          <a:p>
            <a:pPr marL="68580" indent="0">
              <a:buNone/>
            </a:pPr>
            <a:endParaRPr lang="en-US" dirty="0"/>
          </a:p>
          <a:p>
            <a:pPr marL="68580" indent="0">
              <a:buNone/>
            </a:pPr>
            <a:r>
              <a:rPr lang="en-US" dirty="0" smtClean="0"/>
              <a:t>You have been hired to create greeting cards. You want to make the most money by using the least amount of materials. </a:t>
            </a:r>
          </a:p>
          <a:p>
            <a:pPr marL="68580" indent="0">
              <a:buNone/>
            </a:pPr>
            <a:endParaRPr lang="en-US" dirty="0"/>
          </a:p>
          <a:p>
            <a:pPr marL="68580" indent="0">
              <a:buNone/>
            </a:pPr>
            <a:r>
              <a:rPr lang="en-US" dirty="0" smtClean="0"/>
              <a:t>The Challenge:</a:t>
            </a:r>
          </a:p>
          <a:p>
            <a:pPr marL="68580" indent="0">
              <a:buNone/>
            </a:pPr>
            <a:endParaRPr lang="en-US" dirty="0"/>
          </a:p>
          <a:p>
            <a:pPr marL="68580" indent="0">
              <a:buNone/>
            </a:pPr>
            <a:r>
              <a:rPr lang="en-US" dirty="0" smtClean="0"/>
              <a:t>Which card would cost the least amount to create?</a:t>
            </a:r>
          </a:p>
          <a:p>
            <a:pPr marL="68580" indent="0">
              <a:buNone/>
            </a:pPr>
            <a:endParaRPr lang="en-US" dirty="0"/>
          </a:p>
          <a:p>
            <a:pPr marL="68580" indent="0">
              <a:buNone/>
            </a:pPr>
            <a:endParaRPr lang="en-US" dirty="0" smtClean="0"/>
          </a:p>
          <a:p>
            <a:pPr marL="68580" indent="0">
              <a:buNone/>
            </a:pPr>
            <a:endParaRPr lang="en-US" dirty="0"/>
          </a:p>
          <a:p>
            <a:pPr marL="68580" indent="0">
              <a:buNone/>
            </a:pPr>
            <a:r>
              <a:rPr lang="en-US" dirty="0"/>
              <a:t/>
            </a:r>
            <a:br>
              <a:rPr lang="en-US" dirty="0"/>
            </a:br>
            <a:r>
              <a:rPr lang="en-US" dirty="0"/>
              <a:t/>
            </a:r>
            <a:br>
              <a:rPr lang="en-US" dirty="0"/>
            </a:br>
            <a:endParaRPr lang="en-US" dirty="0"/>
          </a:p>
        </p:txBody>
      </p:sp>
      <p:sp>
        <p:nvSpPr>
          <p:cNvPr id="4" name="Rectangle 3"/>
          <p:cNvSpPr/>
          <p:nvPr/>
        </p:nvSpPr>
        <p:spPr>
          <a:xfrm>
            <a:off x="762000" y="3962400"/>
            <a:ext cx="21336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0" y="4267200"/>
            <a:ext cx="28194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03571" y="3984171"/>
            <a:ext cx="1143000" cy="274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21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838200" y="1066800"/>
            <a:ext cx="7186107" cy="5029200"/>
          </a:xfrm>
        </p:spPr>
        <p:txBody>
          <a:bodyPr>
            <a:normAutofit/>
          </a:bodyPr>
          <a:lstStyle/>
          <a:p>
            <a:r>
              <a:rPr lang="en-US" dirty="0" smtClean="0"/>
              <a:t>Measure the perimeter around the front of each card and record. </a:t>
            </a:r>
          </a:p>
          <a:p>
            <a:r>
              <a:rPr lang="en-US" dirty="0" smtClean="0"/>
              <a:t>Compare the measurements to determine which would require the least amount of trim.</a:t>
            </a:r>
          </a:p>
          <a:p>
            <a:r>
              <a:rPr lang="en-US" dirty="0" smtClean="0"/>
              <a:t>Create the card which would cost you the least money.</a:t>
            </a:r>
          </a:p>
        </p:txBody>
      </p:sp>
      <p:sp>
        <p:nvSpPr>
          <p:cNvPr id="4" name="Rectangle 3"/>
          <p:cNvSpPr/>
          <p:nvPr/>
        </p:nvSpPr>
        <p:spPr>
          <a:xfrm>
            <a:off x="990600" y="3962400"/>
            <a:ext cx="21336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03571" y="3657600"/>
            <a:ext cx="1143000" cy="274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267200"/>
            <a:ext cx="28194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990600" y="3962400"/>
            <a:ext cx="2133600" cy="2133600"/>
          </a:xfrm>
          <a:prstGeom prst="frame">
            <a:avLst/>
          </a:prstGeom>
          <a:solidFill>
            <a:srgbClr val="FFFF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3429000" y="4267200"/>
            <a:ext cx="2819400" cy="1524000"/>
          </a:xfrm>
          <a:prstGeom prst="frame">
            <a:avLst/>
          </a:prstGeom>
          <a:solidFill>
            <a:srgbClr val="7030A0"/>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6803571" y="3657600"/>
            <a:ext cx="1143000" cy="2743200"/>
          </a:xfrm>
          <a:prstGeom prst="frame">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rot="5400000">
            <a:off x="5482330" y="4749072"/>
            <a:ext cx="3785481"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Congrats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4037839" y="4441294"/>
            <a:ext cx="1601721" cy="1200329"/>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Happy</a:t>
            </a:r>
            <a:b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br>
            <a: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Day</a:t>
            </a:r>
            <a:endParaRPr lang="en-US" sz="3600" b="1" cap="none" spc="0"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sp>
        <p:nvSpPr>
          <p:cNvPr id="19" name="Rectangle 18"/>
          <p:cNvSpPr/>
          <p:nvPr/>
        </p:nvSpPr>
        <p:spPr>
          <a:xfrm>
            <a:off x="1411229" y="4441294"/>
            <a:ext cx="1292341" cy="707886"/>
          </a:xfrm>
          <a:prstGeom prst="rect">
            <a:avLst/>
          </a:prstGeom>
          <a:solidFill>
            <a:srgbClr val="FFFF00"/>
          </a:solidFill>
          <a:effectLst>
            <a:innerShdw blurRad="63500" dist="50800" dir="2700000">
              <a:prstClr val="black">
                <a:alpha val="50000"/>
              </a:prstClr>
            </a:innerShdw>
          </a:effectLst>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Friends</a:t>
            </a:r>
            <a:b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Forever</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235833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400" dirty="0" smtClean="0">
                <a:solidFill>
                  <a:schemeClr val="tx1"/>
                </a:solidFill>
              </a:rPr>
              <a:t>Write Your Argument</a:t>
            </a:r>
            <a:endParaRPr lang="en-US" sz="2400" dirty="0">
              <a:solidFill>
                <a:schemeClr val="tx1">
                  <a:lumMod val="95000"/>
                  <a:lumOff val="5000"/>
                </a:schemeClr>
              </a:solidFill>
            </a:endParaRPr>
          </a:p>
        </p:txBody>
      </p:sp>
      <p:sp>
        <p:nvSpPr>
          <p:cNvPr id="3" name="Content Placeholder 2"/>
          <p:cNvSpPr>
            <a:spLocks noGrp="1"/>
          </p:cNvSpPr>
          <p:nvPr>
            <p:ph idx="1"/>
          </p:nvPr>
        </p:nvSpPr>
        <p:spPr>
          <a:xfrm>
            <a:off x="838200" y="1295400"/>
            <a:ext cx="7186107" cy="4800600"/>
          </a:xfrm>
        </p:spPr>
        <p:txBody>
          <a:bodyPr>
            <a:normAutofit/>
          </a:bodyPr>
          <a:lstStyle/>
          <a:p>
            <a:r>
              <a:rPr lang="en-US" dirty="0" smtClean="0"/>
              <a:t>Justify your choice.</a:t>
            </a:r>
          </a:p>
          <a:p>
            <a:r>
              <a:rPr lang="en-US" dirty="0" smtClean="0"/>
              <a:t>Write to explain why you choose the specific card over the other two cards choices.</a:t>
            </a:r>
          </a:p>
          <a:p>
            <a:r>
              <a:rPr lang="en-US" dirty="0" smtClean="0"/>
              <a:t>Share your conclusions with the class.</a:t>
            </a:r>
          </a:p>
          <a:p>
            <a:pPr marL="68580" indent="0">
              <a:buNone/>
            </a:pPr>
            <a:endParaRPr lang="en-US" dirty="0"/>
          </a:p>
        </p:txBody>
      </p:sp>
      <p:sp>
        <p:nvSpPr>
          <p:cNvPr id="4" name="Rectangle 3"/>
          <p:cNvSpPr/>
          <p:nvPr/>
        </p:nvSpPr>
        <p:spPr>
          <a:xfrm>
            <a:off x="990600" y="3962400"/>
            <a:ext cx="21336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03571" y="3657600"/>
            <a:ext cx="1143000" cy="2743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4267200"/>
            <a:ext cx="28194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990600" y="3962400"/>
            <a:ext cx="2133600" cy="2133600"/>
          </a:xfrm>
          <a:prstGeom prst="frame">
            <a:avLst/>
          </a:prstGeom>
          <a:solidFill>
            <a:srgbClr val="FFFF0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3429000" y="4267200"/>
            <a:ext cx="2819400" cy="1524000"/>
          </a:xfrm>
          <a:prstGeom prst="frame">
            <a:avLst/>
          </a:prstGeom>
          <a:solidFill>
            <a:srgbClr val="7030A0"/>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6803571" y="3657600"/>
            <a:ext cx="1143000" cy="2743200"/>
          </a:xfrm>
          <a:prstGeom prst="frame">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rot="5400000">
            <a:off x="5482330" y="4749072"/>
            <a:ext cx="3785481"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Congrats</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4037839" y="4441294"/>
            <a:ext cx="1601721" cy="1200329"/>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Happy</a:t>
            </a:r>
            <a:b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br>
            <a:r>
              <a:rPr lang="en-US" sz="3600" b="1" cap="none" spc="0" dirty="0" smtClean="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rPr>
              <a:t>Day</a:t>
            </a:r>
            <a:endParaRPr lang="en-US" sz="3600" b="1" cap="none" spc="0"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endParaRPr>
          </a:p>
        </p:txBody>
      </p:sp>
      <p:sp>
        <p:nvSpPr>
          <p:cNvPr id="19" name="Rectangle 18"/>
          <p:cNvSpPr/>
          <p:nvPr/>
        </p:nvSpPr>
        <p:spPr>
          <a:xfrm>
            <a:off x="1411229" y="4441294"/>
            <a:ext cx="1292341" cy="707886"/>
          </a:xfrm>
          <a:prstGeom prst="rect">
            <a:avLst/>
          </a:prstGeom>
          <a:solidFill>
            <a:srgbClr val="FFFF00"/>
          </a:solidFill>
          <a:effectLst>
            <a:innerShdw blurRad="63500" dist="50800" dir="2700000">
              <a:prstClr val="black">
                <a:alpha val="50000"/>
              </a:prstClr>
            </a:innerShdw>
          </a:effectLst>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Friends</a:t>
            </a:r>
            <a:b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Forever</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930115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3420034" cy="304800"/>
          </a:xfrm>
        </p:spPr>
        <p:txBody>
          <a:bodyPr>
            <a:normAutofit fontScale="90000"/>
          </a:bodyPr>
          <a:lstStyle/>
          <a:p>
            <a:r>
              <a:rPr lang="en-US" b="1" dirty="0">
                <a:solidFill>
                  <a:schemeClr val="tx1"/>
                </a:solidFill>
              </a:rPr>
              <a:t>Closure</a:t>
            </a:r>
            <a:endParaRPr lang="en-US" dirty="0">
              <a:solidFill>
                <a:schemeClr val="tx1"/>
              </a:solidFill>
            </a:endParaRPr>
          </a:p>
        </p:txBody>
      </p:sp>
      <p:sp>
        <p:nvSpPr>
          <p:cNvPr id="3" name="Content Placeholder 2"/>
          <p:cNvSpPr>
            <a:spLocks noGrp="1"/>
          </p:cNvSpPr>
          <p:nvPr>
            <p:ph idx="1"/>
          </p:nvPr>
        </p:nvSpPr>
        <p:spPr>
          <a:xfrm>
            <a:off x="457200" y="1143000"/>
            <a:ext cx="8077200" cy="5410200"/>
          </a:xfrm>
        </p:spPr>
        <p:txBody>
          <a:bodyPr>
            <a:normAutofit/>
          </a:bodyPr>
          <a:lstStyle/>
          <a:p>
            <a:pPr marL="640080" lvl="2" indent="0">
              <a:buNone/>
            </a:pPr>
            <a:r>
              <a:rPr lang="en-US" dirty="0" smtClean="0"/>
              <a:t> </a:t>
            </a:r>
            <a:r>
              <a:rPr lang="en-US" sz="2800" dirty="0" smtClean="0"/>
              <a:t>The focus for this lesson </a:t>
            </a:r>
            <a:r>
              <a:rPr lang="en-US" sz="2800" dirty="0"/>
              <a:t>was </a:t>
            </a:r>
            <a:r>
              <a:rPr lang="en-US" sz="2800" dirty="0" smtClean="0"/>
              <a:t>to decompose </a:t>
            </a:r>
            <a:r>
              <a:rPr lang="en-US" sz="2800" dirty="0"/>
              <a:t>irregular shapes to find perimeter and area. </a:t>
            </a:r>
          </a:p>
        </p:txBody>
      </p:sp>
      <p:pic>
        <p:nvPicPr>
          <p:cNvPr id="4" name="Picture 1" descr="http://occupations.phillipmartin.info/occupations_childrens_literatur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38400"/>
            <a:ext cx="61722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69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3420034" cy="304800"/>
          </a:xfrm>
        </p:spPr>
        <p:txBody>
          <a:bodyPr>
            <a:normAutofit fontScale="90000"/>
          </a:bodyPr>
          <a:lstStyle/>
          <a:p>
            <a:r>
              <a:rPr lang="en-US" b="1" dirty="0">
                <a:solidFill>
                  <a:schemeClr val="tx1"/>
                </a:solidFill>
              </a:rPr>
              <a:t>Reflection</a:t>
            </a:r>
          </a:p>
        </p:txBody>
      </p:sp>
      <p:sp>
        <p:nvSpPr>
          <p:cNvPr id="3" name="Content Placeholder 2"/>
          <p:cNvSpPr>
            <a:spLocks noGrp="1"/>
          </p:cNvSpPr>
          <p:nvPr>
            <p:ph idx="1"/>
          </p:nvPr>
        </p:nvSpPr>
        <p:spPr>
          <a:xfrm>
            <a:off x="457200" y="1143000"/>
            <a:ext cx="8077200" cy="5410200"/>
          </a:xfrm>
        </p:spPr>
        <p:txBody>
          <a:bodyPr>
            <a:normAutofit/>
          </a:bodyPr>
          <a:lstStyle/>
          <a:p>
            <a:r>
              <a:rPr lang="en-US" dirty="0" smtClean="0"/>
              <a:t>Write one example of when you might use perimeter.</a:t>
            </a:r>
          </a:p>
          <a:p>
            <a:pPr marL="68580" indent="0">
              <a:buNone/>
            </a:pPr>
            <a:endParaRPr lang="en-US" dirty="0" smtClean="0"/>
          </a:p>
          <a:p>
            <a:pPr marL="68580" indent="0" algn="ctr">
              <a:buNone/>
            </a:pPr>
            <a:r>
              <a:rPr lang="en-US" dirty="0" smtClean="0"/>
              <a:t>You will share this with a partner.</a:t>
            </a:r>
            <a:endParaRPr lang="en-US" dirty="0"/>
          </a:p>
        </p:txBody>
      </p:sp>
      <p:pic>
        <p:nvPicPr>
          <p:cNvPr id="5121" name="Picture 1" descr="http://school.phillipmartin.info/school_trio_student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927" y="2895600"/>
            <a:ext cx="423993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03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a:t>
            </a:r>
            <a:r>
              <a:rPr lang="en-US" sz="3600" b="1" dirty="0" smtClean="0">
                <a:solidFill>
                  <a:schemeClr val="bg2">
                    <a:lumMod val="50000"/>
                  </a:schemeClr>
                </a:solidFill>
              </a:rPr>
              <a:t>2 </a:t>
            </a:r>
            <a:r>
              <a:rPr lang="en-US" dirty="0"/>
              <a:t>Perimeter of Polygons</a:t>
            </a:r>
            <a:endParaRPr lang="en-US" dirty="0" smtClean="0"/>
          </a:p>
          <a:p>
            <a:pPr marL="640080" lvl="2" indent="0">
              <a:buNone/>
            </a:pPr>
            <a:endParaRPr lang="en-US" dirty="0"/>
          </a:p>
          <a:p>
            <a:pPr marL="640080" lvl="2" indent="0">
              <a:buNone/>
            </a:pPr>
            <a:r>
              <a:rPr lang="en-US" dirty="0" smtClean="0"/>
              <a:t>Goal: Decompose irregular shapes to find perimeter and area. </a:t>
            </a:r>
            <a:endParaRPr lang="en-US" dirty="0"/>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13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a:solidFill>
                  <a:schemeClr val="tx1"/>
                </a:solidFill>
              </a:rPr>
              <a:t>Essential </a:t>
            </a:r>
            <a:r>
              <a:rPr lang="en-US" sz="2800" b="1" dirty="0" smtClean="0">
                <a:solidFill>
                  <a:schemeClr val="tx1"/>
                </a:solidFill>
              </a:rPr>
              <a:t>Question</a:t>
            </a:r>
            <a:endParaRPr lang="en-US" sz="2800" dirty="0">
              <a:solidFill>
                <a:schemeClr val="tx1"/>
              </a:solidFill>
            </a:endParaRPr>
          </a:p>
        </p:txBody>
      </p:sp>
      <p:sp>
        <p:nvSpPr>
          <p:cNvPr id="3" name="Content Placeholder 2"/>
          <p:cNvSpPr>
            <a:spLocks noGrp="1"/>
          </p:cNvSpPr>
          <p:nvPr>
            <p:ph idx="1"/>
          </p:nvPr>
        </p:nvSpPr>
        <p:spPr>
          <a:xfrm>
            <a:off x="762000" y="779384"/>
            <a:ext cx="7021286" cy="4003829"/>
          </a:xfrm>
        </p:spPr>
        <p:txBody>
          <a:bodyPr/>
          <a:lstStyle/>
          <a:p>
            <a:pPr marL="68580" lvl="0" indent="0">
              <a:buNone/>
            </a:pPr>
            <a:r>
              <a:rPr lang="en-US" dirty="0" smtClean="0"/>
              <a:t>When might you need</a:t>
            </a:r>
            <a:br>
              <a:rPr lang="en-US" dirty="0" smtClean="0"/>
            </a:br>
            <a:r>
              <a:rPr lang="en-US" dirty="0" smtClean="0"/>
              <a:t>to know the total distance</a:t>
            </a:r>
            <a:br>
              <a:rPr lang="en-US" dirty="0" smtClean="0"/>
            </a:br>
            <a:r>
              <a:rPr lang="en-US" dirty="0" smtClean="0"/>
              <a:t>around an object?</a:t>
            </a:r>
            <a:endParaRPr lang="en-US" dirty="0"/>
          </a:p>
          <a:p>
            <a:pPr marL="68580" indent="0">
              <a:buNone/>
            </a:pPr>
            <a:r>
              <a:rPr lang="en-US" dirty="0"/>
              <a:t> </a:t>
            </a:r>
          </a:p>
          <a:p>
            <a:endParaRPr lang="en-US" dirty="0"/>
          </a:p>
        </p:txBody>
      </p:sp>
      <p:pic>
        <p:nvPicPr>
          <p:cNvPr id="21506" name="Picture 2" descr="http://www.pavingexpert.com/images/features/fence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 y="2019299"/>
            <a:ext cx="3019425"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4.bp.blogspot.com/_XnxT1RF9Kw8/R1Met_cX0uI/AAAAAAAAAR0/RILyvDCBhMA/s1600-R/trim-coping-install-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006" y="840606"/>
            <a:ext cx="3731393" cy="3731394"/>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115602"/>
            <a:ext cx="30988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9" name="Picture 15" descr="http://woodgears.ca/frame/last_piece_pr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191000"/>
            <a:ext cx="2640003" cy="203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88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6" name="TextBox 5"/>
          <p:cNvSpPr txBox="1"/>
          <p:nvPr/>
        </p:nvSpPr>
        <p:spPr>
          <a:xfrm>
            <a:off x="990600" y="838200"/>
            <a:ext cx="7162800" cy="646331"/>
          </a:xfrm>
          <a:prstGeom prst="rect">
            <a:avLst/>
          </a:prstGeom>
          <a:noFill/>
        </p:spPr>
        <p:txBody>
          <a:bodyPr wrap="square" rtlCol="0">
            <a:spAutoFit/>
          </a:bodyPr>
          <a:lstStyle/>
          <a:p>
            <a:endParaRPr lang="en-US" dirty="0"/>
          </a:p>
          <a:p>
            <a:endParaRPr lang="en-US" dirty="0" smtClean="0"/>
          </a:p>
        </p:txBody>
      </p:sp>
      <p:sp>
        <p:nvSpPr>
          <p:cNvPr id="3" name="Content Placeholder 2"/>
          <p:cNvSpPr>
            <a:spLocks noGrp="1"/>
          </p:cNvSpPr>
          <p:nvPr>
            <p:ph idx="1"/>
          </p:nvPr>
        </p:nvSpPr>
        <p:spPr>
          <a:xfrm>
            <a:off x="990600" y="838200"/>
            <a:ext cx="6830209" cy="4994429"/>
          </a:xfrm>
        </p:spPr>
        <p:txBody>
          <a:bodyPr>
            <a:normAutofit fontScale="92500"/>
          </a:bodyPr>
          <a:lstStyle/>
          <a:p>
            <a:pPr marL="68580" indent="0">
              <a:buNone/>
            </a:pPr>
            <a:r>
              <a:rPr lang="en-US" dirty="0" smtClean="0"/>
              <a:t>You are decorating stars by gluing beads around the perimeter for your friend’s party. </a:t>
            </a: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r>
              <a:rPr lang="en-US" dirty="0" smtClean="0"/>
              <a:t>How many beads will it take to decorate one point of the star?</a:t>
            </a:r>
          </a:p>
          <a:p>
            <a:pPr marL="68580" indent="0">
              <a:buNone/>
            </a:pPr>
            <a:r>
              <a:rPr lang="en-US" dirty="0" smtClean="0"/>
              <a:t>What is the fastest way to determine how many beads are needed to finish decorating the star after one point is decorated?</a:t>
            </a:r>
          </a:p>
          <a:p>
            <a:pPr marL="68580" indent="0">
              <a:buNone/>
            </a:pP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1676400"/>
            <a:ext cx="2540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descr="C:\Users\gay\AppData\Local\Microsoft\Windows\Temporary Internet Files\Content.IE5\PB3U8QOE\MC90022728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801017"/>
            <a:ext cx="1781251" cy="136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23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6" name="TextBox 5"/>
          <p:cNvSpPr txBox="1"/>
          <p:nvPr/>
        </p:nvSpPr>
        <p:spPr>
          <a:xfrm>
            <a:off x="990600" y="838200"/>
            <a:ext cx="7162800" cy="646331"/>
          </a:xfrm>
          <a:prstGeom prst="rect">
            <a:avLst/>
          </a:prstGeom>
          <a:noFill/>
        </p:spPr>
        <p:txBody>
          <a:bodyPr wrap="square" rtlCol="0">
            <a:spAutoFit/>
          </a:bodyPr>
          <a:lstStyle/>
          <a:p>
            <a:endParaRPr lang="en-US" dirty="0"/>
          </a:p>
          <a:p>
            <a:endParaRPr lang="en-US" dirty="0" smtClean="0"/>
          </a:p>
        </p:txBody>
      </p:sp>
      <p:sp>
        <p:nvSpPr>
          <p:cNvPr id="3" name="Content Placeholder 2"/>
          <p:cNvSpPr>
            <a:spLocks noGrp="1"/>
          </p:cNvSpPr>
          <p:nvPr>
            <p:ph idx="1"/>
          </p:nvPr>
        </p:nvSpPr>
        <p:spPr>
          <a:xfrm>
            <a:off x="990600" y="838200"/>
            <a:ext cx="6830209" cy="4994429"/>
          </a:xfrm>
        </p:spPr>
        <p:txBody>
          <a:bodyPr/>
          <a:lstStyle/>
          <a:p>
            <a:pPr marL="68580" indent="0">
              <a:buNone/>
            </a:pPr>
            <a:r>
              <a:rPr lang="en-US" dirty="0" smtClean="0"/>
              <a:t>Compare your star with your partners. Does each point of the star have the same number of beads</a:t>
            </a:r>
            <a:r>
              <a:rPr lang="en-US" dirty="0"/>
              <a:t>?</a:t>
            </a:r>
            <a:r>
              <a:rPr lang="en-US" dirty="0" smtClean="0"/>
              <a:t> Write a simple math problem to show how you could calculate the number of beads needed to outline the perimeter of your star. </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3276600"/>
            <a:ext cx="2540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838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68186"/>
            <a:ext cx="7696199" cy="5269020"/>
          </a:xfrm>
        </p:spPr>
        <p:txBody>
          <a:bodyPr>
            <a:normAutofit/>
          </a:bodyPr>
          <a:lstStyle/>
          <a:p>
            <a:pPr marL="68580" indent="0">
              <a:buNone/>
            </a:pPr>
            <a:endParaRPr lang="en-US" dirty="0" smtClean="0"/>
          </a:p>
          <a:p>
            <a:pPr>
              <a:buFont typeface="Wingdings" pitchFamily="2" charset="2"/>
              <a:buChar char="v"/>
            </a:pPr>
            <a:r>
              <a:rPr lang="en-US" dirty="0" smtClean="0"/>
              <a:t>Find the </a:t>
            </a:r>
            <a:r>
              <a:rPr lang="en-US" b="1" dirty="0" smtClean="0"/>
              <a:t>surface area </a:t>
            </a:r>
            <a:r>
              <a:rPr lang="en-US" dirty="0" smtClean="0"/>
              <a:t>and </a:t>
            </a:r>
            <a:r>
              <a:rPr lang="en-US" b="1" dirty="0" smtClean="0"/>
              <a:t>volume</a:t>
            </a:r>
            <a:r>
              <a:rPr lang="en-US" dirty="0" smtClean="0"/>
              <a:t> of rectangular prisms (</a:t>
            </a:r>
            <a:r>
              <a:rPr lang="en-US" dirty="0"/>
              <a:t>solid figure bounded by six </a:t>
            </a:r>
            <a:r>
              <a:rPr lang="en-US" dirty="0" smtClean="0"/>
              <a:t>faces)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Rectangle 3"/>
          <p:cNvSpPr/>
          <p:nvPr/>
        </p:nvSpPr>
        <p:spPr>
          <a:xfrm>
            <a:off x="4593770" y="0"/>
            <a:ext cx="3559629" cy="707886"/>
          </a:xfrm>
          <a:prstGeom prst="rect">
            <a:avLst/>
          </a:prstGeom>
        </p:spPr>
        <p:txBody>
          <a:bodyPr wrap="square">
            <a:spAutoFit/>
          </a:bodyPr>
          <a:lstStyle/>
          <a:p>
            <a:r>
              <a:rPr lang="en-US" sz="4000" b="1" dirty="0" smtClean="0">
                <a:solidFill>
                  <a:schemeClr val="tx1"/>
                </a:solidFill>
              </a:rPr>
              <a:t>Unit Goals</a:t>
            </a:r>
            <a:endParaRPr lang="en-US" sz="4000" dirty="0"/>
          </a:p>
        </p:txBody>
      </p:sp>
      <p:pic>
        <p:nvPicPr>
          <p:cNvPr id="1040" name="Picture 16" descr="square pr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03714">
            <a:off x="4508186" y="3060387"/>
            <a:ext cx="2666999" cy="26669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ctangular p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3365186"/>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25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3"/>
          <p:cNvSpPr/>
          <p:nvPr/>
        </p:nvSpPr>
        <p:spPr>
          <a:xfrm rot="16200000">
            <a:off x="2705100" y="571500"/>
            <a:ext cx="3124200" cy="5486400"/>
          </a:xfrm>
          <a:prstGeom prst="corner">
            <a:avLst>
              <a:gd name="adj1" fmla="val 103375"/>
              <a:gd name="adj2" fmla="val 6725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extBox 4"/>
          <p:cNvSpPr txBox="1">
            <a:spLocks noChangeArrowheads="1"/>
          </p:cNvSpPr>
          <p:nvPr/>
        </p:nvSpPr>
        <p:spPr bwMode="auto">
          <a:xfrm>
            <a:off x="4953000" y="1096962"/>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19yd</a:t>
            </a:r>
          </a:p>
        </p:txBody>
      </p:sp>
      <p:sp>
        <p:nvSpPr>
          <p:cNvPr id="3076" name="TextBox 5"/>
          <p:cNvSpPr txBox="1">
            <a:spLocks noChangeArrowheads="1"/>
          </p:cNvSpPr>
          <p:nvPr/>
        </p:nvSpPr>
        <p:spPr bwMode="auto">
          <a:xfrm>
            <a:off x="7162800" y="2743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30yd</a:t>
            </a:r>
          </a:p>
        </p:txBody>
      </p:sp>
      <p:sp>
        <p:nvSpPr>
          <p:cNvPr id="3077" name="TextBox 6"/>
          <p:cNvSpPr txBox="1">
            <a:spLocks noChangeArrowheads="1"/>
          </p:cNvSpPr>
          <p:nvPr/>
        </p:nvSpPr>
        <p:spPr bwMode="auto">
          <a:xfrm>
            <a:off x="4267200" y="5029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37yd</a:t>
            </a:r>
          </a:p>
        </p:txBody>
      </p:sp>
      <p:sp>
        <p:nvSpPr>
          <p:cNvPr id="3078" name="TextBox 7"/>
          <p:cNvSpPr txBox="1">
            <a:spLocks noChangeArrowheads="1"/>
          </p:cNvSpPr>
          <p:nvPr/>
        </p:nvSpPr>
        <p:spPr bwMode="auto">
          <a:xfrm>
            <a:off x="381000" y="3505200"/>
            <a:ext cx="1087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23 yd</a:t>
            </a:r>
          </a:p>
        </p:txBody>
      </p:sp>
      <p:cxnSp>
        <p:nvCxnSpPr>
          <p:cNvPr id="10" name="Straight Connector 9"/>
          <p:cNvCxnSpPr/>
          <p:nvPr/>
        </p:nvCxnSpPr>
        <p:spPr>
          <a:xfrm rot="5400000" flipH="1" flipV="1">
            <a:off x="5486400" y="3276600"/>
            <a:ext cx="32004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rot="5400000" flipH="1" flipV="1">
            <a:off x="381000" y="3810000"/>
            <a:ext cx="21336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rot="5400000" flipH="1" flipV="1">
            <a:off x="3200400" y="2209800"/>
            <a:ext cx="9144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3733800" y="1676400"/>
            <a:ext cx="3276600" cy="0"/>
          </a:xfrm>
          <a:prstGeom prst="line">
            <a:avLst/>
          </a:prstGeom>
          <a:ln w="98425"/>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1524000" y="2667000"/>
            <a:ext cx="2133600" cy="0"/>
          </a:xfrm>
          <a:prstGeom prst="line">
            <a:avLst/>
          </a:prstGeom>
          <a:ln w="98425"/>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1524000" y="4953000"/>
            <a:ext cx="5486400" cy="0"/>
          </a:xfrm>
          <a:prstGeom prst="line">
            <a:avLst/>
          </a:prstGeom>
          <a:ln w="98425"/>
        </p:spPr>
        <p:style>
          <a:lnRef idx="2">
            <a:schemeClr val="accent2"/>
          </a:lnRef>
          <a:fillRef idx="0">
            <a:schemeClr val="accent2"/>
          </a:fillRef>
          <a:effectRef idx="1">
            <a:schemeClr val="accent2"/>
          </a:effectRef>
          <a:fontRef idx="minor">
            <a:schemeClr val="tx1"/>
          </a:fontRef>
        </p:style>
      </p:cxnSp>
      <p:sp>
        <p:nvSpPr>
          <p:cNvPr id="29" name="TextBox 28"/>
          <p:cNvSpPr txBox="1">
            <a:spLocks noChangeArrowheads="1"/>
          </p:cNvSpPr>
          <p:nvPr/>
        </p:nvSpPr>
        <p:spPr bwMode="auto">
          <a:xfrm>
            <a:off x="2895600" y="1905000"/>
            <a:ext cx="788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solidFill>
                  <a:srgbClr val="FF0000"/>
                </a:solidFill>
              </a:rPr>
              <a:t>7yd</a:t>
            </a:r>
          </a:p>
        </p:txBody>
      </p:sp>
      <p:sp>
        <p:nvSpPr>
          <p:cNvPr id="30" name="TextBox 29"/>
          <p:cNvSpPr txBox="1">
            <a:spLocks noChangeArrowheads="1"/>
          </p:cNvSpPr>
          <p:nvPr/>
        </p:nvSpPr>
        <p:spPr bwMode="auto">
          <a:xfrm>
            <a:off x="1905000" y="1981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solidFill>
                  <a:srgbClr val="FF0000"/>
                </a:solidFill>
              </a:rPr>
              <a:t>18yd</a:t>
            </a:r>
          </a:p>
        </p:txBody>
      </p:sp>
      <p:sp>
        <p:nvSpPr>
          <p:cNvPr id="3087" name="TextBox 30"/>
          <p:cNvSpPr txBox="1">
            <a:spLocks noChangeArrowheads="1"/>
          </p:cNvSpPr>
          <p:nvPr/>
        </p:nvSpPr>
        <p:spPr bwMode="auto">
          <a:xfrm>
            <a:off x="457200" y="531813"/>
            <a:ext cx="682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dirty="0"/>
              <a:t>What is the perimeter of this irregular shape?</a:t>
            </a:r>
          </a:p>
        </p:txBody>
      </p:sp>
      <p:sp>
        <p:nvSpPr>
          <p:cNvPr id="32" name="TextBox 31"/>
          <p:cNvSpPr txBox="1">
            <a:spLocks noChangeArrowheads="1"/>
          </p:cNvSpPr>
          <p:nvPr/>
        </p:nvSpPr>
        <p:spPr bwMode="auto">
          <a:xfrm>
            <a:off x="228600" y="870744"/>
            <a:ext cx="8688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To find the perimeter, you first need to make sure you have all of the information you need.</a:t>
            </a:r>
          </a:p>
        </p:txBody>
      </p:sp>
      <p:sp>
        <p:nvSpPr>
          <p:cNvPr id="33" name="TextBox 32"/>
          <p:cNvSpPr txBox="1">
            <a:spLocks noChangeArrowheads="1"/>
          </p:cNvSpPr>
          <p:nvPr/>
        </p:nvSpPr>
        <p:spPr bwMode="auto">
          <a:xfrm>
            <a:off x="609600" y="1360488"/>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We are missing 2 numbers, you subtract or add to find these numbers.</a:t>
            </a:r>
          </a:p>
        </p:txBody>
      </p:sp>
      <p:sp>
        <p:nvSpPr>
          <p:cNvPr id="34" name="TextBox 33"/>
          <p:cNvSpPr txBox="1">
            <a:spLocks noChangeArrowheads="1"/>
          </p:cNvSpPr>
          <p:nvPr/>
        </p:nvSpPr>
        <p:spPr bwMode="auto">
          <a:xfrm>
            <a:off x="508680" y="5410200"/>
            <a:ext cx="5783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Highlight the vertical sides all of the same color to help you.</a:t>
            </a:r>
          </a:p>
        </p:txBody>
      </p:sp>
      <p:sp>
        <p:nvSpPr>
          <p:cNvPr id="35" name="Rectangle 34"/>
          <p:cNvSpPr>
            <a:spLocks noChangeArrowheads="1"/>
          </p:cNvSpPr>
          <p:nvPr/>
        </p:nvSpPr>
        <p:spPr bwMode="auto">
          <a:xfrm>
            <a:off x="609600" y="5976483"/>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Calibri" pitchFamily="34" charset="0"/>
              </a:rPr>
              <a:t>Highlight the horizontal sides all of the same color to help you.</a:t>
            </a:r>
          </a:p>
        </p:txBody>
      </p:sp>
      <p:sp>
        <p:nvSpPr>
          <p:cNvPr id="36" name="TextBox 35"/>
          <p:cNvSpPr txBox="1">
            <a:spLocks noChangeArrowheads="1"/>
          </p:cNvSpPr>
          <p:nvPr/>
        </p:nvSpPr>
        <p:spPr bwMode="auto">
          <a:xfrm>
            <a:off x="1066800" y="5715000"/>
            <a:ext cx="195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Subtract 30 and 23</a:t>
            </a:r>
          </a:p>
        </p:txBody>
      </p:sp>
      <p:sp>
        <p:nvSpPr>
          <p:cNvPr id="37" name="TextBox 36"/>
          <p:cNvSpPr txBox="1">
            <a:spLocks noChangeArrowheads="1"/>
          </p:cNvSpPr>
          <p:nvPr/>
        </p:nvSpPr>
        <p:spPr bwMode="auto">
          <a:xfrm>
            <a:off x="2867025" y="5747544"/>
            <a:ext cx="2085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The missing side is </a:t>
            </a:r>
            <a:r>
              <a:rPr lang="en-US" dirty="0" smtClean="0"/>
              <a:t>7.</a:t>
            </a:r>
            <a:endParaRPr lang="en-US" dirty="0"/>
          </a:p>
        </p:txBody>
      </p:sp>
      <p:sp>
        <p:nvSpPr>
          <p:cNvPr id="38" name="Rectangle 37"/>
          <p:cNvSpPr>
            <a:spLocks noChangeArrowheads="1"/>
          </p:cNvSpPr>
          <p:nvPr/>
        </p:nvSpPr>
        <p:spPr bwMode="auto">
          <a:xfrm>
            <a:off x="915987" y="6310313"/>
            <a:ext cx="1951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rPr>
              <a:t>Subtract 37 and 19</a:t>
            </a:r>
          </a:p>
        </p:txBody>
      </p:sp>
      <p:sp>
        <p:nvSpPr>
          <p:cNvPr id="39" name="TextBox 38"/>
          <p:cNvSpPr txBox="1">
            <a:spLocks noChangeArrowheads="1"/>
          </p:cNvSpPr>
          <p:nvPr/>
        </p:nvSpPr>
        <p:spPr bwMode="auto">
          <a:xfrm>
            <a:off x="2727325" y="6310313"/>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The missing side is </a:t>
            </a:r>
            <a:r>
              <a:rPr lang="en-US" dirty="0" smtClean="0"/>
              <a:t>18.</a:t>
            </a:r>
            <a:endParaRPr lang="en-US" dirty="0"/>
          </a:p>
        </p:txBody>
      </p:sp>
      <p:sp>
        <p:nvSpPr>
          <p:cNvPr id="40" name="TextBox 39"/>
          <p:cNvSpPr txBox="1">
            <a:spLocks noChangeArrowheads="1"/>
          </p:cNvSpPr>
          <p:nvPr/>
        </p:nvSpPr>
        <p:spPr bwMode="auto">
          <a:xfrm>
            <a:off x="6259286" y="5203598"/>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Add all of the sides up</a:t>
            </a:r>
          </a:p>
        </p:txBody>
      </p:sp>
      <p:sp>
        <p:nvSpPr>
          <p:cNvPr id="41" name="TextBox 40"/>
          <p:cNvSpPr txBox="1">
            <a:spLocks noChangeArrowheads="1"/>
          </p:cNvSpPr>
          <p:nvPr/>
        </p:nvSpPr>
        <p:spPr bwMode="auto">
          <a:xfrm>
            <a:off x="6400800" y="5573486"/>
            <a:ext cx="238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The perimeter is 134 </a:t>
            </a:r>
            <a:r>
              <a:rPr lang="en-US" dirty="0" err="1"/>
              <a:t>yd</a:t>
            </a:r>
            <a:endParaRPr lang="en-US" dirty="0"/>
          </a:p>
        </p:txBody>
      </p:sp>
      <p:sp>
        <p:nvSpPr>
          <p:cNvPr id="26"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Guided Practice</a:t>
            </a:r>
            <a:endParaRPr lang="en-US" sz="2800" dirty="0">
              <a:solidFill>
                <a:schemeClr val="tx1"/>
              </a:solidFill>
            </a:endParaRPr>
          </a:p>
        </p:txBody>
      </p:sp>
    </p:spTree>
    <p:extLst>
      <p:ext uri="{BB962C8B-B14F-4D97-AF65-F5344CB8AC3E}">
        <p14:creationId xmlns:p14="http://schemas.microsoft.com/office/powerpoint/2010/main" val="1500943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p:bldP spid="35" grpId="0"/>
      <p:bldP spid="36" grpId="0"/>
      <p:bldP spid="37" grpId="0"/>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Shape 4"/>
          <p:cNvSpPr/>
          <p:nvPr/>
        </p:nvSpPr>
        <p:spPr>
          <a:xfrm>
            <a:off x="2133600" y="1733324"/>
            <a:ext cx="4343400" cy="2971800"/>
          </a:xfrm>
          <a:prstGeom prst="corne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581400" y="1752600"/>
            <a:ext cx="2895600" cy="45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4" name="TextBox 6"/>
          <p:cNvSpPr txBox="1">
            <a:spLocks noChangeArrowheads="1"/>
          </p:cNvSpPr>
          <p:nvPr/>
        </p:nvSpPr>
        <p:spPr bwMode="auto">
          <a:xfrm>
            <a:off x="1228725" y="2773362"/>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19in</a:t>
            </a:r>
          </a:p>
        </p:txBody>
      </p:sp>
      <p:sp>
        <p:nvSpPr>
          <p:cNvPr id="5125" name="TextBox 7"/>
          <p:cNvSpPr txBox="1">
            <a:spLocks noChangeArrowheads="1"/>
          </p:cNvSpPr>
          <p:nvPr/>
        </p:nvSpPr>
        <p:spPr bwMode="auto">
          <a:xfrm>
            <a:off x="3581400" y="2379776"/>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7in</a:t>
            </a:r>
          </a:p>
        </p:txBody>
      </p:sp>
      <p:sp>
        <p:nvSpPr>
          <p:cNvPr id="5126" name="TextBox 8"/>
          <p:cNvSpPr txBox="1">
            <a:spLocks noChangeArrowheads="1"/>
          </p:cNvSpPr>
          <p:nvPr/>
        </p:nvSpPr>
        <p:spPr bwMode="auto">
          <a:xfrm>
            <a:off x="6477000" y="1706562"/>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3in</a:t>
            </a:r>
          </a:p>
        </p:txBody>
      </p:sp>
      <p:sp>
        <p:nvSpPr>
          <p:cNvPr id="5127" name="TextBox 9"/>
          <p:cNvSpPr txBox="1">
            <a:spLocks noChangeArrowheads="1"/>
          </p:cNvSpPr>
          <p:nvPr/>
        </p:nvSpPr>
        <p:spPr bwMode="auto">
          <a:xfrm>
            <a:off x="4525623" y="2697162"/>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13in</a:t>
            </a:r>
          </a:p>
        </p:txBody>
      </p:sp>
      <p:sp>
        <p:nvSpPr>
          <p:cNvPr id="5128" name="TextBox 10"/>
          <p:cNvSpPr txBox="1">
            <a:spLocks noChangeArrowheads="1"/>
          </p:cNvSpPr>
          <p:nvPr/>
        </p:nvSpPr>
        <p:spPr bwMode="auto">
          <a:xfrm>
            <a:off x="4116048" y="4760230"/>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dirty="0"/>
              <a:t>20in</a:t>
            </a:r>
          </a:p>
        </p:txBody>
      </p:sp>
      <p:sp>
        <p:nvSpPr>
          <p:cNvPr id="12" name="Rectangle 11"/>
          <p:cNvSpPr>
            <a:spLocks noChangeArrowheads="1"/>
          </p:cNvSpPr>
          <p:nvPr/>
        </p:nvSpPr>
        <p:spPr bwMode="auto">
          <a:xfrm>
            <a:off x="6477000" y="3763962"/>
            <a:ext cx="698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latin typeface="Calibri" pitchFamily="34" charset="0"/>
              </a:rPr>
              <a:t>9in</a:t>
            </a:r>
          </a:p>
        </p:txBody>
      </p:sp>
      <p:sp>
        <p:nvSpPr>
          <p:cNvPr id="13" name="Rectangle 12"/>
          <p:cNvSpPr>
            <a:spLocks noChangeArrowheads="1"/>
          </p:cNvSpPr>
          <p:nvPr/>
        </p:nvSpPr>
        <p:spPr bwMode="auto">
          <a:xfrm>
            <a:off x="3962400" y="1249362"/>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latin typeface="Calibri" pitchFamily="34" charset="0"/>
              </a:rPr>
              <a:t>20in</a:t>
            </a:r>
          </a:p>
        </p:txBody>
      </p:sp>
      <p:sp>
        <p:nvSpPr>
          <p:cNvPr id="14" name="Rectangle 13"/>
          <p:cNvSpPr>
            <a:spLocks noChangeArrowheads="1"/>
          </p:cNvSpPr>
          <p:nvPr/>
        </p:nvSpPr>
        <p:spPr bwMode="auto">
          <a:xfrm>
            <a:off x="4599329" y="2118519"/>
            <a:ext cx="904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FF0000"/>
                </a:solidFill>
                <a:latin typeface="Calibri" pitchFamily="34" charset="0"/>
              </a:rPr>
              <a:t>13in</a:t>
            </a:r>
          </a:p>
        </p:txBody>
      </p:sp>
      <p:cxnSp>
        <p:nvCxnSpPr>
          <p:cNvPr id="15" name="Straight Connector 14"/>
          <p:cNvCxnSpPr/>
          <p:nvPr/>
        </p:nvCxnSpPr>
        <p:spPr>
          <a:xfrm>
            <a:off x="2068286" y="1752600"/>
            <a:ext cx="4419600" cy="0"/>
          </a:xfrm>
          <a:prstGeom prst="line">
            <a:avLst/>
          </a:prstGeom>
          <a:ln w="95250"/>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rot="5400000" flipH="1" flipV="1">
            <a:off x="3129643" y="2705100"/>
            <a:ext cx="990600" cy="0"/>
          </a:xfrm>
          <a:prstGeom prst="line">
            <a:avLst/>
          </a:prstGeom>
          <a:ln w="98425" cmpd="sng"/>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rot="5400000" flipH="1" flipV="1">
            <a:off x="615043" y="3238500"/>
            <a:ext cx="2971800" cy="0"/>
          </a:xfrm>
          <a:prstGeom prst="line">
            <a:avLst/>
          </a:prstGeom>
          <a:ln w="98425" cmpd="sng"/>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rot="5400000" flipH="1" flipV="1">
            <a:off x="6248400" y="1981200"/>
            <a:ext cx="457200" cy="0"/>
          </a:xfrm>
          <a:prstGeom prst="line">
            <a:avLst/>
          </a:prstGeom>
          <a:ln w="98425" cmpd="sng"/>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rot="5400000" flipH="1" flipV="1">
            <a:off x="5763986" y="4000500"/>
            <a:ext cx="1447800" cy="0"/>
          </a:xfrm>
          <a:prstGeom prst="line">
            <a:avLst/>
          </a:prstGeom>
          <a:ln w="98425" cmpd="sng"/>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a:off x="3624943" y="3200400"/>
            <a:ext cx="2895600" cy="0"/>
          </a:xfrm>
          <a:prstGeom prst="line">
            <a:avLst/>
          </a:prstGeom>
          <a:ln w="95250"/>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a:off x="3611223" y="2133600"/>
            <a:ext cx="2819400" cy="0"/>
          </a:xfrm>
          <a:prstGeom prst="line">
            <a:avLst/>
          </a:prstGeom>
          <a:ln w="95250"/>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a:off x="2133600" y="4760230"/>
            <a:ext cx="4343400" cy="0"/>
          </a:xfrm>
          <a:prstGeom prst="line">
            <a:avLst/>
          </a:prstGeom>
          <a:ln w="95250"/>
        </p:spPr>
        <p:style>
          <a:lnRef idx="3">
            <a:schemeClr val="accent4"/>
          </a:lnRef>
          <a:fillRef idx="0">
            <a:schemeClr val="accent4"/>
          </a:fillRef>
          <a:effectRef idx="2">
            <a:schemeClr val="accent4"/>
          </a:effectRef>
          <a:fontRef idx="minor">
            <a:schemeClr val="tx1"/>
          </a:fontRef>
        </p:style>
      </p:cxnSp>
      <p:sp>
        <p:nvSpPr>
          <p:cNvPr id="5140" name="Rectangle 35"/>
          <p:cNvSpPr>
            <a:spLocks noChangeArrowheads="1"/>
          </p:cNvSpPr>
          <p:nvPr/>
        </p:nvSpPr>
        <p:spPr bwMode="auto">
          <a:xfrm>
            <a:off x="277812" y="704396"/>
            <a:ext cx="871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dirty="0">
                <a:latin typeface="Calibri" pitchFamily="34" charset="0"/>
              </a:rPr>
              <a:t>What is the perimeter of this irregular shape?</a:t>
            </a:r>
          </a:p>
        </p:txBody>
      </p:sp>
      <p:sp>
        <p:nvSpPr>
          <p:cNvPr id="37" name="TextBox 36"/>
          <p:cNvSpPr txBox="1">
            <a:spLocks noChangeArrowheads="1"/>
          </p:cNvSpPr>
          <p:nvPr/>
        </p:nvSpPr>
        <p:spPr bwMode="auto">
          <a:xfrm>
            <a:off x="731837" y="5049949"/>
            <a:ext cx="3306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Highlight the sides of your shape.</a:t>
            </a:r>
          </a:p>
        </p:txBody>
      </p:sp>
      <p:sp>
        <p:nvSpPr>
          <p:cNvPr id="38" name="TextBox 37"/>
          <p:cNvSpPr txBox="1">
            <a:spLocks noChangeArrowheads="1"/>
          </p:cNvSpPr>
          <p:nvPr/>
        </p:nvSpPr>
        <p:spPr bwMode="auto">
          <a:xfrm>
            <a:off x="623888" y="5441608"/>
            <a:ext cx="4002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Find the missing numbers for your shape</a:t>
            </a:r>
          </a:p>
        </p:txBody>
      </p:sp>
      <p:sp>
        <p:nvSpPr>
          <p:cNvPr id="39" name="TextBox 38"/>
          <p:cNvSpPr txBox="1">
            <a:spLocks noChangeArrowheads="1"/>
          </p:cNvSpPr>
          <p:nvPr/>
        </p:nvSpPr>
        <p:spPr bwMode="auto">
          <a:xfrm>
            <a:off x="623888" y="5811496"/>
            <a:ext cx="808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Now that you have all of sides figured out you just need to add to find the perimeter</a:t>
            </a:r>
          </a:p>
        </p:txBody>
      </p:sp>
      <p:sp>
        <p:nvSpPr>
          <p:cNvPr id="40" name="TextBox 39"/>
          <p:cNvSpPr txBox="1">
            <a:spLocks noChangeArrowheads="1"/>
          </p:cNvSpPr>
          <p:nvPr/>
        </p:nvSpPr>
        <p:spPr bwMode="auto">
          <a:xfrm>
            <a:off x="658245" y="6204744"/>
            <a:ext cx="1995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The perimeter is…..</a:t>
            </a:r>
          </a:p>
        </p:txBody>
      </p:sp>
      <p:sp>
        <p:nvSpPr>
          <p:cNvPr id="41" name="TextBox 40"/>
          <p:cNvSpPr txBox="1">
            <a:spLocks noChangeArrowheads="1"/>
          </p:cNvSpPr>
          <p:nvPr/>
        </p:nvSpPr>
        <p:spPr bwMode="auto">
          <a:xfrm>
            <a:off x="2824162" y="6192270"/>
            <a:ext cx="7572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104 in</a:t>
            </a:r>
          </a:p>
        </p:txBody>
      </p:sp>
      <p:sp>
        <p:nvSpPr>
          <p:cNvPr id="29"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Guided Practice</a:t>
            </a:r>
            <a:endParaRPr lang="en-US" sz="2800" dirty="0">
              <a:solidFill>
                <a:schemeClr val="tx1"/>
              </a:solidFill>
            </a:endParaRPr>
          </a:p>
        </p:txBody>
      </p:sp>
    </p:spTree>
    <p:extLst>
      <p:ext uri="{BB962C8B-B14F-4D97-AF65-F5344CB8AC3E}">
        <p14:creationId xmlns:p14="http://schemas.microsoft.com/office/powerpoint/2010/main" val="4234551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additive="base">
                                        <p:cTn id="79" dur="500" fill="hold"/>
                                        <p:tgtEl>
                                          <p:spTgt spid="40"/>
                                        </p:tgtEl>
                                        <p:attrNameLst>
                                          <p:attrName>ppt_x</p:attrName>
                                        </p:attrNameLst>
                                      </p:cBhvr>
                                      <p:tavLst>
                                        <p:tav tm="0">
                                          <p:val>
                                            <p:strVal val="#ppt_x"/>
                                          </p:val>
                                        </p:tav>
                                        <p:tav tm="100000">
                                          <p:val>
                                            <p:strVal val="#ppt_x"/>
                                          </p:val>
                                        </p:tav>
                                      </p:tavLst>
                                    </p:anim>
                                    <p:anim calcmode="lin" valueType="num">
                                      <p:cBhvr additive="base">
                                        <p:cTn id="8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7" grpId="0"/>
      <p:bldP spid="38" grpId="0"/>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657600" cy="609600"/>
          </a:xfrm>
        </p:spPr>
        <p:txBody>
          <a:bodyPr>
            <a:normAutofit/>
          </a:bodyPr>
          <a:lstStyle/>
          <a:p>
            <a:r>
              <a:rPr lang="en-US" sz="2800" dirty="0" smtClean="0">
                <a:solidFill>
                  <a:schemeClr val="tx1">
                    <a:lumMod val="95000"/>
                    <a:lumOff val="5000"/>
                  </a:schemeClr>
                </a:solidFill>
              </a:rPr>
              <a:t>Problem Solving</a:t>
            </a:r>
            <a:endParaRPr lang="en-US" sz="2800" dirty="0">
              <a:solidFill>
                <a:schemeClr val="tx1">
                  <a:lumMod val="95000"/>
                  <a:lumOff val="5000"/>
                </a:schemeClr>
              </a:solidFill>
            </a:endParaRPr>
          </a:p>
        </p:txBody>
      </p:sp>
      <p:sp>
        <p:nvSpPr>
          <p:cNvPr id="5" name="Rectangle 1"/>
          <p:cNvSpPr>
            <a:spLocks noChangeArrowheads="1"/>
          </p:cNvSpPr>
          <p:nvPr/>
        </p:nvSpPr>
        <p:spPr bwMode="auto">
          <a:xfrm>
            <a:off x="685801" y="721295"/>
            <a:ext cx="7620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Carefully examine each of the three rectangles shown below.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Verdana" pitchFamily="34" charset="0"/>
                <a:cs typeface="Arial" pitchFamily="34" charset="0"/>
              </a:rPr>
              <a:t>                 </a:t>
            </a:r>
            <a:r>
              <a:rPr kumimoji="0" lang="en-US" sz="1500" b="1" i="0" u="none" strike="noStrike" cap="none" normalizeH="0" baseline="0" dirty="0" smtClean="0">
                <a:ln>
                  <a:noFill/>
                </a:ln>
                <a:solidFill>
                  <a:srgbClr val="000000"/>
                </a:solidFill>
                <a:effectLst/>
                <a:latin typeface="Verdana" pitchFamily="34" charset="0"/>
                <a:cs typeface="Arial" pitchFamily="34" charset="0"/>
              </a:rPr>
              <a:t>=</a:t>
            </a:r>
            <a:r>
              <a:rPr kumimoji="0" lang="en-US" sz="900" b="1" i="0" u="none" strike="noStrike" cap="none" normalizeH="0" baseline="0" dirty="0" smtClean="0">
                <a:ln>
                  <a:noFill/>
                </a:ln>
                <a:solidFill>
                  <a:srgbClr val="000000"/>
                </a:solidFill>
                <a:effectLst/>
                <a:latin typeface="Verdana" pitchFamily="34" charset="0"/>
                <a:cs typeface="Arial" pitchFamily="34" charset="0"/>
              </a:rPr>
              <a:t> 1 square unit </a:t>
            </a:r>
          </a:p>
        </p:txBody>
      </p:sp>
      <p:pic>
        <p:nvPicPr>
          <p:cNvPr id="48130" name="Picture 2" descr="http://www.evgschool.org/opene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599"/>
            <a:ext cx="474771" cy="32079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990600" y="5105400"/>
            <a:ext cx="7315201" cy="1295400"/>
          </a:xfrm>
        </p:spPr>
        <p:txBody>
          <a:bodyPr>
            <a:normAutofit fontScale="92500"/>
          </a:bodyPr>
          <a:lstStyle/>
          <a:p>
            <a:pPr marL="68580" indent="0">
              <a:buNone/>
            </a:pPr>
            <a:r>
              <a:rPr lang="en-US" b="1" dirty="0"/>
              <a:t>Each rectangle represents the backyard of a house. Which house would need to buy the most fencing material to completely enclose the yard?</a:t>
            </a:r>
            <a:r>
              <a:rPr lang="en-US" dirty="0"/>
              <a:t> </a:t>
            </a:r>
          </a:p>
          <a:p>
            <a:pPr marL="68580" indent="0">
              <a:buNone/>
            </a:pPr>
            <a:endParaRPr lang="en-US" dirty="0"/>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44" y="1296988"/>
            <a:ext cx="7351713"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561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657600" cy="609600"/>
          </a:xfrm>
        </p:spPr>
        <p:txBody>
          <a:bodyPr>
            <a:normAutofit/>
          </a:bodyPr>
          <a:lstStyle/>
          <a:p>
            <a:r>
              <a:rPr lang="en-US" sz="2800" dirty="0" smtClean="0">
                <a:solidFill>
                  <a:schemeClr val="tx1">
                    <a:lumMod val="95000"/>
                    <a:lumOff val="5000"/>
                  </a:schemeClr>
                </a:solidFill>
              </a:rPr>
              <a:t>Problem Solving</a:t>
            </a:r>
            <a:endParaRPr lang="en-US" sz="2800" dirty="0">
              <a:solidFill>
                <a:schemeClr val="tx1">
                  <a:lumMod val="95000"/>
                  <a:lumOff val="5000"/>
                </a:schemeClr>
              </a:solidFill>
            </a:endParaRPr>
          </a:p>
        </p:txBody>
      </p:sp>
      <p:pic>
        <p:nvPicPr>
          <p:cNvPr id="48130" name="Picture 2" descr="http://www.evgschool.org/opene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599"/>
            <a:ext cx="474771" cy="320791"/>
          </a:xfrm>
          <a:prstGeom prst="rect">
            <a:avLst/>
          </a:prstGeom>
          <a:noFill/>
          <a:extLst>
            <a:ext uri="{909E8E84-426E-40DD-AFC4-6F175D3DCCD1}">
              <a14:hiddenFill xmlns:a14="http://schemas.microsoft.com/office/drawing/2010/main">
                <a:solidFill>
                  <a:srgbClr val="FFFFFF"/>
                </a:solidFill>
              </a14:hiddenFill>
            </a:ext>
          </a:extLst>
        </p:spPr>
      </p:pic>
      <p:pic>
        <p:nvPicPr>
          <p:cNvPr id="50177" name="Picture 1" descr="rectangular window: 90 centimeters long and 40 centimeters w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7" y="621332"/>
            <a:ext cx="2808513" cy="417186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227985" y="4876800"/>
            <a:ext cx="6777317" cy="1260629"/>
          </a:xfrm>
        </p:spPr>
        <p:txBody>
          <a:bodyPr>
            <a:normAutofit fontScale="92500"/>
          </a:bodyPr>
          <a:lstStyle/>
          <a:p>
            <a:pPr marL="68580" indent="0">
              <a:buNone/>
            </a:pPr>
            <a:r>
              <a:rPr lang="en-US" dirty="0"/>
              <a:t>A window frame in the shape of a rectangle is 90 centimeters long and 40 centimeters wide. </a:t>
            </a:r>
            <a:r>
              <a:rPr lang="en-US" b="1" dirty="0"/>
              <a:t>What is the perimeter of the window frame?</a:t>
            </a:r>
            <a:endParaRPr lang="en-US" dirty="0"/>
          </a:p>
          <a:p>
            <a:pPr marL="68580" indent="0">
              <a:buNone/>
            </a:pPr>
            <a:endParaRPr lang="en-US" dirty="0"/>
          </a:p>
        </p:txBody>
      </p:sp>
    </p:spTree>
    <p:extLst>
      <p:ext uri="{BB962C8B-B14F-4D97-AF65-F5344CB8AC3E}">
        <p14:creationId xmlns:p14="http://schemas.microsoft.com/office/powerpoint/2010/main" val="1558568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657600" cy="609600"/>
          </a:xfrm>
        </p:spPr>
        <p:txBody>
          <a:bodyPr>
            <a:normAutofit/>
          </a:bodyPr>
          <a:lstStyle/>
          <a:p>
            <a:r>
              <a:rPr lang="en-US" sz="2800" dirty="0" smtClean="0">
                <a:solidFill>
                  <a:schemeClr val="tx1">
                    <a:lumMod val="95000"/>
                    <a:lumOff val="5000"/>
                  </a:schemeClr>
                </a:solidFill>
              </a:rPr>
              <a:t>Problem Solving</a:t>
            </a:r>
            <a:endParaRPr lang="en-US" sz="2800" dirty="0">
              <a:solidFill>
                <a:schemeClr val="tx1">
                  <a:lumMod val="95000"/>
                  <a:lumOff val="5000"/>
                </a:schemeClr>
              </a:solidFill>
            </a:endParaRPr>
          </a:p>
        </p:txBody>
      </p:sp>
      <p:pic>
        <p:nvPicPr>
          <p:cNvPr id="48130" name="Picture 2" descr="http://www.evgschool.org/openen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414" y="700873"/>
            <a:ext cx="474771" cy="32079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206214" y="3886200"/>
            <a:ext cx="6870986" cy="1676400"/>
          </a:xfrm>
        </p:spPr>
        <p:txBody>
          <a:bodyPr>
            <a:normAutofit/>
          </a:bodyPr>
          <a:lstStyle/>
          <a:p>
            <a:pPr marL="68580" indent="0">
              <a:buNone/>
            </a:pPr>
            <a:r>
              <a:rPr lang="en-US" dirty="0"/>
              <a:t>Chester drew the shaded figure on the grid paper shown below</a:t>
            </a:r>
            <a:r>
              <a:rPr lang="en-US" dirty="0" smtClean="0"/>
              <a:t>. </a:t>
            </a:r>
            <a:r>
              <a:rPr lang="en-US" dirty="0"/>
              <a:t>What is the </a:t>
            </a:r>
            <a:r>
              <a:rPr lang="en-US" dirty="0" smtClean="0"/>
              <a:t>perimeter, </a:t>
            </a:r>
            <a:r>
              <a:rPr lang="en-US" dirty="0"/>
              <a:t>in square centimeters, of the shaded figure on Chester's grid?</a:t>
            </a:r>
          </a:p>
        </p:txBody>
      </p:sp>
      <p:pic>
        <p:nvPicPr>
          <p:cNvPr id="51202" name="Picture 2" descr="http://www.evgschool.org/area_a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78733"/>
            <a:ext cx="2771775" cy="2333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98028" y="652332"/>
            <a:ext cx="1648208" cy="369332"/>
          </a:xfrm>
          <a:prstGeom prst="rect">
            <a:avLst/>
          </a:prstGeom>
        </p:spPr>
        <p:txBody>
          <a:bodyPr wrap="none">
            <a:spAutoFit/>
          </a:bodyPr>
          <a:lstStyle/>
          <a:p>
            <a:r>
              <a:rPr kumimoji="0" lang="en-US" b="1" i="0" u="none" strike="noStrike" cap="none" normalizeH="0" baseline="0" dirty="0" smtClean="0">
                <a:ln>
                  <a:noFill/>
                </a:ln>
                <a:solidFill>
                  <a:srgbClr val="000000"/>
                </a:solidFill>
                <a:effectLst/>
                <a:latin typeface="Verdana" pitchFamily="34" charset="0"/>
                <a:cs typeface="Arial" pitchFamily="34" charset="0"/>
              </a:rPr>
              <a:t> </a:t>
            </a:r>
            <a:r>
              <a:rPr kumimoji="0" lang="en-US" sz="1200" b="1" i="0" u="none" strike="noStrike" cap="none" normalizeH="0" baseline="0" dirty="0" smtClean="0">
                <a:ln>
                  <a:noFill/>
                </a:ln>
                <a:solidFill>
                  <a:srgbClr val="000000"/>
                </a:solidFill>
                <a:effectLst/>
                <a:latin typeface="Verdana" pitchFamily="34" charset="0"/>
                <a:cs typeface="Arial" pitchFamily="34" charset="0"/>
              </a:rPr>
              <a:t>= 1 square unit </a:t>
            </a:r>
            <a:endParaRPr lang="en-US" sz="1200" dirty="0"/>
          </a:p>
        </p:txBody>
      </p:sp>
    </p:spTree>
    <p:extLst>
      <p:ext uri="{BB962C8B-B14F-4D97-AF65-F5344CB8AC3E}">
        <p14:creationId xmlns:p14="http://schemas.microsoft.com/office/powerpoint/2010/main" val="3832850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657600" cy="609600"/>
          </a:xfrm>
        </p:spPr>
        <p:txBody>
          <a:bodyPr>
            <a:normAutofit/>
          </a:bodyPr>
          <a:lstStyle/>
          <a:p>
            <a:r>
              <a:rPr lang="en-US" sz="2800" dirty="0" smtClean="0">
                <a:solidFill>
                  <a:schemeClr val="tx1">
                    <a:lumMod val="95000"/>
                    <a:lumOff val="5000"/>
                  </a:schemeClr>
                </a:solidFill>
              </a:rPr>
              <a:t>Problem Solving</a:t>
            </a:r>
            <a:endParaRPr lang="en-US" sz="2800" dirty="0">
              <a:solidFill>
                <a:schemeClr val="tx1">
                  <a:lumMod val="95000"/>
                  <a:lumOff val="5000"/>
                </a:schemeClr>
              </a:solidFill>
            </a:endParaRPr>
          </a:p>
        </p:txBody>
      </p:sp>
      <p:sp>
        <p:nvSpPr>
          <p:cNvPr id="7" name="Content Placeholder 6"/>
          <p:cNvSpPr>
            <a:spLocks noGrp="1"/>
          </p:cNvSpPr>
          <p:nvPr>
            <p:ph idx="1"/>
          </p:nvPr>
        </p:nvSpPr>
        <p:spPr>
          <a:xfrm>
            <a:off x="990600" y="609600"/>
            <a:ext cx="7086600" cy="5715000"/>
          </a:xfrm>
        </p:spPr>
        <p:txBody>
          <a:bodyPr>
            <a:normAutofit/>
          </a:bodyPr>
          <a:lstStyle/>
          <a:p>
            <a:pPr marL="0" lvl="0" indent="0" fontAlgn="base">
              <a:spcBef>
                <a:spcPct val="0"/>
              </a:spcBef>
              <a:spcAft>
                <a:spcPct val="0"/>
              </a:spcAft>
              <a:buClrTx/>
              <a:buSzTx/>
              <a:buNone/>
            </a:pPr>
            <a:r>
              <a:rPr lang="en-US" sz="1800" dirty="0">
                <a:solidFill>
                  <a:schemeClr val="tx1"/>
                </a:solidFill>
                <a:latin typeface="Arial" pitchFamily="34" charset="0"/>
                <a:cs typeface="Arial" pitchFamily="34" charset="0"/>
              </a:rPr>
              <a:t>On hot summer days, much unwanted heat enters the home through the roof, walls, and glass. There are several ways to deal with this: </a:t>
            </a:r>
          </a:p>
          <a:p>
            <a:pPr marL="457200" lvl="1" indent="0" eaLnBrk="0" fontAlgn="base" hangingPunct="0">
              <a:spcBef>
                <a:spcPct val="0"/>
              </a:spcBef>
              <a:spcAft>
                <a:spcPct val="0"/>
              </a:spcAft>
              <a:buClrTx/>
              <a:buSzTx/>
              <a:buNone/>
            </a:pPr>
            <a:r>
              <a:rPr lang="en-US" sz="1800" dirty="0">
                <a:solidFill>
                  <a:schemeClr val="tx1"/>
                </a:solidFill>
                <a:latin typeface="Arial" pitchFamily="34" charset="0"/>
                <a:cs typeface="Arial" pitchFamily="34" charset="0"/>
              </a:rPr>
              <a:t/>
            </a:r>
            <a:br>
              <a:rPr lang="en-US" sz="1800" dirty="0">
                <a:solidFill>
                  <a:schemeClr val="tx1"/>
                </a:solidFill>
                <a:latin typeface="Arial" pitchFamily="34" charset="0"/>
                <a:cs typeface="Arial" pitchFamily="34" charset="0"/>
              </a:rPr>
            </a:br>
            <a:r>
              <a:rPr lang="en-US" sz="1800" dirty="0">
                <a:solidFill>
                  <a:schemeClr val="tx1"/>
                </a:solidFill>
                <a:latin typeface="Arial" pitchFamily="34" charset="0"/>
                <a:cs typeface="Arial" pitchFamily="34" charset="0"/>
              </a:rPr>
              <a:t>Roofs and walls are best protected by using insulation and vegetation. Vegetation, such as trees and shrubs, can really help to protect the home by preventing sunlight from directly hitting it. </a:t>
            </a:r>
          </a:p>
          <a:p>
            <a:pPr marL="457200" lvl="1" indent="0" eaLnBrk="0" fontAlgn="base" hangingPunct="0">
              <a:spcBef>
                <a:spcPct val="0"/>
              </a:spcBef>
              <a:spcAft>
                <a:spcPct val="0"/>
              </a:spcAft>
              <a:buClrTx/>
              <a:buSzTx/>
              <a:buNone/>
            </a:pPr>
            <a:r>
              <a:rPr lang="en-US" sz="1800" dirty="0">
                <a:solidFill>
                  <a:schemeClr val="tx1"/>
                </a:solidFill>
                <a:latin typeface="Arial" pitchFamily="34" charset="0"/>
                <a:cs typeface="Arial" pitchFamily="34" charset="0"/>
              </a:rPr>
              <a:t>  </a:t>
            </a:r>
            <a:r>
              <a:rPr lang="en-US" sz="10500" dirty="0">
                <a:solidFill>
                  <a:schemeClr val="tx1"/>
                </a:solidFill>
                <a:latin typeface="Arial" pitchFamily="34" charset="0"/>
                <a:cs typeface="Arial" pitchFamily="34" charset="0"/>
              </a:rPr>
              <a:t> </a:t>
            </a:r>
            <a:endParaRPr lang="en-US" sz="10500" dirty="0" smtClean="0">
              <a:solidFill>
                <a:schemeClr val="tx1"/>
              </a:solidFill>
              <a:latin typeface="Arial" pitchFamily="34" charset="0"/>
              <a:cs typeface="Arial" pitchFamily="34" charset="0"/>
            </a:endParaRPr>
          </a:p>
          <a:p>
            <a:pPr marL="457200" lvl="1" indent="0" eaLnBrk="0" fontAlgn="base" hangingPunct="0">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eaLnBrk="0" fontAlgn="base" hangingPunct="0">
              <a:spcBef>
                <a:spcPct val="0"/>
              </a:spcBef>
              <a:spcAft>
                <a:spcPct val="0"/>
              </a:spcAft>
              <a:buClrTx/>
              <a:buSzTx/>
              <a:buNone/>
            </a:pPr>
            <a:endParaRPr lang="en-US" sz="1800" dirty="0">
              <a:solidFill>
                <a:schemeClr val="tx1"/>
              </a:solidFill>
              <a:latin typeface="Arial" pitchFamily="34" charset="0"/>
              <a:cs typeface="Arial" pitchFamily="34" charset="0"/>
            </a:endParaRPr>
          </a:p>
        </p:txBody>
      </p:sp>
      <p:pic>
        <p:nvPicPr>
          <p:cNvPr id="52231" name="Picture 7" descr="C:\Users\gay\AppData\Local\Microsoft\Windows\Temporary Internet Files\Content.IE5\CTERLW2A\MC9004417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29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6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657600" cy="609600"/>
          </a:xfrm>
        </p:spPr>
        <p:txBody>
          <a:bodyPr>
            <a:normAutofit/>
          </a:bodyPr>
          <a:lstStyle/>
          <a:p>
            <a:r>
              <a:rPr lang="en-US" sz="2800" dirty="0" smtClean="0">
                <a:solidFill>
                  <a:schemeClr val="tx1">
                    <a:lumMod val="95000"/>
                    <a:lumOff val="5000"/>
                  </a:schemeClr>
                </a:solidFill>
              </a:rPr>
              <a:t>Problem Solving</a:t>
            </a:r>
            <a:endParaRPr lang="en-US" sz="2800" dirty="0">
              <a:solidFill>
                <a:schemeClr val="tx1">
                  <a:lumMod val="95000"/>
                  <a:lumOff val="5000"/>
                </a:schemeClr>
              </a:solidFill>
            </a:endParaRPr>
          </a:p>
        </p:txBody>
      </p:sp>
      <p:sp>
        <p:nvSpPr>
          <p:cNvPr id="7" name="Content Placeholder 6"/>
          <p:cNvSpPr>
            <a:spLocks noGrp="1"/>
          </p:cNvSpPr>
          <p:nvPr>
            <p:ph idx="1"/>
          </p:nvPr>
        </p:nvSpPr>
        <p:spPr>
          <a:xfrm>
            <a:off x="990600" y="609600"/>
            <a:ext cx="7086600" cy="5715000"/>
          </a:xfrm>
        </p:spPr>
        <p:txBody>
          <a:bodyPr>
            <a:normAutofit/>
          </a:bodyPr>
          <a:lstStyle/>
          <a:p>
            <a:pPr marL="0" lvl="0" indent="0" fontAlgn="base">
              <a:spcBef>
                <a:spcPct val="0"/>
              </a:spcBef>
              <a:spcAft>
                <a:spcPct val="0"/>
              </a:spcAft>
              <a:buClrTx/>
              <a:buSzTx/>
              <a:buNone/>
            </a:pPr>
            <a:r>
              <a:rPr lang="en-US" sz="1800" dirty="0" smtClean="0">
                <a:solidFill>
                  <a:schemeClr val="tx1"/>
                </a:solidFill>
                <a:latin typeface="Arial" pitchFamily="34" charset="0"/>
                <a:cs typeface="Arial" pitchFamily="34" charset="0"/>
              </a:rPr>
              <a:t>You </a:t>
            </a:r>
            <a:r>
              <a:rPr lang="en-US" sz="1800" dirty="0">
                <a:solidFill>
                  <a:schemeClr val="tx1"/>
                </a:solidFill>
                <a:latin typeface="Arial" pitchFamily="34" charset="0"/>
                <a:cs typeface="Arial" pitchFamily="34" charset="0"/>
              </a:rPr>
              <a:t>live in a rectangular shaped </a:t>
            </a:r>
            <a:r>
              <a:rPr lang="en-US" sz="1800" dirty="0" smtClean="0">
                <a:solidFill>
                  <a:schemeClr val="tx1"/>
                </a:solidFill>
                <a:latin typeface="Arial" pitchFamily="34" charset="0"/>
                <a:cs typeface="Arial" pitchFamily="34" charset="0"/>
              </a:rPr>
              <a:t>home. Each member of the class will be given different dimensions for your home.</a:t>
            </a: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r>
              <a:rPr lang="en-US" sz="1800" dirty="0" smtClean="0">
                <a:solidFill>
                  <a:schemeClr val="tx1"/>
                </a:solidFill>
                <a:latin typeface="Arial" pitchFamily="34" charset="0"/>
                <a:cs typeface="Arial" pitchFamily="34" charset="0"/>
              </a:rPr>
              <a:t>You </a:t>
            </a:r>
            <a:r>
              <a:rPr lang="en-US" sz="1800" dirty="0">
                <a:solidFill>
                  <a:schemeClr val="tx1"/>
                </a:solidFill>
                <a:latin typeface="Arial" pitchFamily="34" charset="0"/>
                <a:cs typeface="Arial" pitchFamily="34" charset="0"/>
              </a:rPr>
              <a:t>want to plant shrubs around the home to help protect the exterior walls from direct sunlight. You are to plant the shrubs 3 feet apart. Approximately how many shrubs will you need to surround the house</a:t>
            </a:r>
            <a:r>
              <a:rPr lang="en-US" sz="1800" dirty="0" smtClean="0">
                <a:solidFill>
                  <a:schemeClr val="tx1"/>
                </a:solidFill>
                <a:latin typeface="Arial" pitchFamily="34" charset="0"/>
                <a:cs typeface="Arial" pitchFamily="34" charset="0"/>
              </a:rPr>
              <a:t>?</a:t>
            </a: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smtClean="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smtClean="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smtClean="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smtClean="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a:solidFill>
                <a:schemeClr val="tx1"/>
              </a:solidFill>
              <a:latin typeface="Arial" pitchFamily="34" charset="0"/>
              <a:cs typeface="Arial" pitchFamily="34" charset="0"/>
            </a:endParaRPr>
          </a:p>
          <a:p>
            <a:pPr marL="0" lvl="0" indent="0" fontAlgn="base">
              <a:spcBef>
                <a:spcPct val="0"/>
              </a:spcBef>
              <a:spcAft>
                <a:spcPct val="0"/>
              </a:spcAft>
              <a:buClrTx/>
              <a:buSzTx/>
              <a:buNone/>
            </a:pPr>
            <a:endParaRPr lang="en-US" sz="1800" dirty="0" smtClean="0">
              <a:solidFill>
                <a:schemeClr val="tx1"/>
              </a:solidFill>
              <a:latin typeface="Arial" pitchFamily="34" charset="0"/>
              <a:cs typeface="Arial" pitchFamily="34" charset="0"/>
            </a:endParaRPr>
          </a:p>
          <a:p>
            <a:pPr marL="0" lvl="0" indent="0" fontAlgn="base">
              <a:spcBef>
                <a:spcPct val="0"/>
              </a:spcBef>
              <a:spcAft>
                <a:spcPct val="0"/>
              </a:spcAft>
              <a:buClrTx/>
              <a:buSzTx/>
              <a:buNone/>
            </a:pPr>
            <a:r>
              <a:rPr lang="en-US" sz="1800" dirty="0" smtClean="0">
                <a:solidFill>
                  <a:schemeClr val="tx1"/>
                </a:solidFill>
                <a:latin typeface="Arial" pitchFamily="34" charset="0"/>
                <a:cs typeface="Arial" pitchFamily="34" charset="0"/>
              </a:rPr>
              <a:t>Create a model of your house with its vegetation to scale.</a:t>
            </a:r>
          </a:p>
          <a:p>
            <a:pPr marL="0" lvl="0" indent="0" fontAlgn="base">
              <a:spcBef>
                <a:spcPct val="0"/>
              </a:spcBef>
              <a:spcAft>
                <a:spcPct val="0"/>
              </a:spcAft>
              <a:buClrTx/>
              <a:buSzTx/>
              <a:buNone/>
            </a:pPr>
            <a:r>
              <a:rPr lang="en-US" sz="1800" dirty="0" smtClean="0">
                <a:solidFill>
                  <a:schemeClr val="tx1"/>
                </a:solidFill>
                <a:latin typeface="Arial" pitchFamily="34" charset="0"/>
                <a:cs typeface="Arial" pitchFamily="34" charset="0"/>
              </a:rPr>
              <a:t>Compare your model with your classmates.</a:t>
            </a:r>
          </a:p>
          <a:p>
            <a:pPr marL="0" lvl="0" indent="0" fontAlgn="base">
              <a:spcBef>
                <a:spcPct val="0"/>
              </a:spcBef>
              <a:spcAft>
                <a:spcPct val="0"/>
              </a:spcAft>
              <a:buClrTx/>
              <a:buSzTx/>
              <a:buNone/>
            </a:pPr>
            <a:r>
              <a:rPr lang="en-US" sz="1800" dirty="0" smtClean="0">
                <a:solidFill>
                  <a:schemeClr val="tx1"/>
                </a:solidFill>
                <a:latin typeface="Arial" pitchFamily="34" charset="0"/>
                <a:cs typeface="Arial" pitchFamily="34" charset="0"/>
              </a:rPr>
              <a:t>Whose home need the most plants? Why?</a:t>
            </a:r>
            <a:endParaRPr lang="en-US" sz="1800" dirty="0">
              <a:solidFill>
                <a:schemeClr val="tx1"/>
              </a:solidFill>
              <a:latin typeface="Arial" pitchFamily="34" charset="0"/>
              <a:cs typeface="Arial" pitchFamily="34" charset="0"/>
            </a:endParaRPr>
          </a:p>
          <a:p>
            <a:pPr marL="0" lvl="0" indent="0" eaLnBrk="0" fontAlgn="base" hangingPunct="0">
              <a:spcBef>
                <a:spcPct val="0"/>
              </a:spcBef>
              <a:spcAft>
                <a:spcPct val="0"/>
              </a:spcAft>
              <a:buClrTx/>
              <a:buSzTx/>
              <a:buNone/>
            </a:pPr>
            <a:endParaRPr lang="en-US" sz="1800" dirty="0">
              <a:solidFill>
                <a:schemeClr val="tx1"/>
              </a:solidFill>
              <a:latin typeface="Arial" pitchFamily="34" charset="0"/>
              <a:cs typeface="Arial" pitchFamily="34" charset="0"/>
            </a:endParaRPr>
          </a:p>
        </p:txBody>
      </p:sp>
      <p:pic>
        <p:nvPicPr>
          <p:cNvPr id="109570" name="Picture 2"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667000"/>
            <a:ext cx="2286000" cy="228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484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3420034" cy="304800"/>
          </a:xfrm>
        </p:spPr>
        <p:txBody>
          <a:bodyPr>
            <a:normAutofit fontScale="90000"/>
          </a:bodyPr>
          <a:lstStyle/>
          <a:p>
            <a:r>
              <a:rPr lang="en-US" b="1" dirty="0">
                <a:solidFill>
                  <a:schemeClr val="tx1"/>
                </a:solidFill>
              </a:rPr>
              <a:t>Closure</a:t>
            </a:r>
            <a:endParaRPr lang="en-US" dirty="0">
              <a:solidFill>
                <a:schemeClr val="tx1"/>
              </a:solidFill>
            </a:endParaRPr>
          </a:p>
        </p:txBody>
      </p:sp>
      <p:sp>
        <p:nvSpPr>
          <p:cNvPr id="3" name="Content Placeholder 2"/>
          <p:cNvSpPr>
            <a:spLocks noGrp="1"/>
          </p:cNvSpPr>
          <p:nvPr>
            <p:ph idx="1"/>
          </p:nvPr>
        </p:nvSpPr>
        <p:spPr>
          <a:xfrm>
            <a:off x="457200" y="1143000"/>
            <a:ext cx="8077200" cy="5410200"/>
          </a:xfrm>
        </p:spPr>
        <p:txBody>
          <a:bodyPr>
            <a:normAutofit/>
          </a:bodyPr>
          <a:lstStyle/>
          <a:p>
            <a:pPr marL="640080" lvl="2" indent="0">
              <a:buNone/>
            </a:pPr>
            <a:r>
              <a:rPr lang="en-US" dirty="0" smtClean="0"/>
              <a:t> </a:t>
            </a:r>
            <a:r>
              <a:rPr lang="en-US" sz="2800" dirty="0" smtClean="0"/>
              <a:t>The focus for this lesson </a:t>
            </a:r>
            <a:r>
              <a:rPr lang="en-US" sz="2800" dirty="0"/>
              <a:t>was </a:t>
            </a:r>
            <a:r>
              <a:rPr lang="en-US" sz="2800" dirty="0" smtClean="0"/>
              <a:t>to decompose </a:t>
            </a:r>
            <a:r>
              <a:rPr lang="en-US" sz="2800" dirty="0"/>
              <a:t>irregular shapes to find perimeter and area. </a:t>
            </a:r>
          </a:p>
        </p:txBody>
      </p:sp>
      <p:pic>
        <p:nvPicPr>
          <p:cNvPr id="4" name="Picture 1" descr="http://occupations.phillipmartin.info/occupations_childrens_literatur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438400"/>
            <a:ext cx="61722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67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3420034" cy="304800"/>
          </a:xfrm>
        </p:spPr>
        <p:txBody>
          <a:bodyPr>
            <a:normAutofit fontScale="90000"/>
          </a:bodyPr>
          <a:lstStyle/>
          <a:p>
            <a:r>
              <a:rPr lang="en-US" b="1" dirty="0">
                <a:solidFill>
                  <a:schemeClr val="tx1"/>
                </a:solidFill>
              </a:rPr>
              <a:t>Reflection</a:t>
            </a:r>
          </a:p>
        </p:txBody>
      </p:sp>
      <p:sp>
        <p:nvSpPr>
          <p:cNvPr id="3" name="Content Placeholder 2"/>
          <p:cNvSpPr>
            <a:spLocks noGrp="1"/>
          </p:cNvSpPr>
          <p:nvPr>
            <p:ph idx="1"/>
          </p:nvPr>
        </p:nvSpPr>
        <p:spPr>
          <a:xfrm>
            <a:off x="457200" y="1143000"/>
            <a:ext cx="8077200" cy="5410200"/>
          </a:xfrm>
        </p:spPr>
        <p:txBody>
          <a:bodyPr>
            <a:normAutofit/>
          </a:bodyPr>
          <a:lstStyle/>
          <a:p>
            <a:r>
              <a:rPr lang="en-US" dirty="0" smtClean="0"/>
              <a:t>Write down one reason why understanding perimeter is important.</a:t>
            </a:r>
          </a:p>
          <a:p>
            <a:pPr marL="68580" indent="0">
              <a:buNone/>
            </a:pPr>
            <a:endParaRPr lang="en-US" dirty="0" smtClean="0"/>
          </a:p>
          <a:p>
            <a:pPr marL="68580" indent="0" algn="ctr">
              <a:buNone/>
            </a:pPr>
            <a:r>
              <a:rPr lang="en-US" dirty="0" smtClean="0"/>
              <a:t>You will share this with a partner.</a:t>
            </a:r>
            <a:endParaRPr lang="en-US" dirty="0"/>
          </a:p>
        </p:txBody>
      </p:sp>
      <p:pic>
        <p:nvPicPr>
          <p:cNvPr id="5121" name="Picture 1" descr="http://school.phillipmartin.info/school_trio_student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927" y="2895600"/>
            <a:ext cx="423993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26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5262979"/>
          </a:xfrm>
          <a:prstGeom prst="rect">
            <a:avLst/>
          </a:prstGeom>
          <a:noFill/>
        </p:spPr>
        <p:txBody>
          <a:bodyPr wrap="square" rtlCol="0">
            <a:spAutoFit/>
          </a:bodyPr>
          <a:lstStyle/>
          <a:p>
            <a:r>
              <a:rPr lang="en-US" sz="9600" dirty="0" smtClean="0">
                <a:solidFill>
                  <a:srgbClr val="C00000"/>
                </a:solidFill>
              </a:rPr>
              <a:t>PART 2</a:t>
            </a:r>
            <a:r>
              <a:rPr lang="en-US" sz="9600" b="1" dirty="0" smtClean="0">
                <a:solidFill>
                  <a:srgbClr val="C00000"/>
                </a:solidFill>
              </a:rPr>
              <a:t> </a:t>
            </a:r>
          </a:p>
          <a:p>
            <a:endParaRPr lang="en-US" sz="9600" b="1" dirty="0">
              <a:solidFill>
                <a:srgbClr val="C00000"/>
              </a:solidFill>
            </a:endParaRPr>
          </a:p>
          <a:p>
            <a:r>
              <a:rPr lang="en-US" sz="3600" b="1" dirty="0" smtClean="0">
                <a:solidFill>
                  <a:srgbClr val="0070C0"/>
                </a:solidFill>
              </a:rPr>
              <a:t>Lesson 3 </a:t>
            </a:r>
            <a:r>
              <a:rPr lang="en-US" sz="3600" dirty="0" smtClean="0"/>
              <a:t>Area of Rectangles</a:t>
            </a:r>
          </a:p>
          <a:p>
            <a:r>
              <a:rPr lang="en-US" sz="3600" b="1" dirty="0" smtClean="0">
                <a:solidFill>
                  <a:srgbClr val="0070C0"/>
                </a:solidFill>
              </a:rPr>
              <a:t>Lesson 4 </a:t>
            </a:r>
            <a:r>
              <a:rPr lang="en-US" sz="3600" dirty="0" smtClean="0"/>
              <a:t>Area of Parallelograms </a:t>
            </a:r>
            <a:r>
              <a:rPr lang="en-US" sz="3600" b="1" dirty="0" smtClean="0">
                <a:solidFill>
                  <a:srgbClr val="0070C0"/>
                </a:solidFill>
              </a:rPr>
              <a:t>Lesson 5 </a:t>
            </a:r>
            <a:r>
              <a:rPr lang="en-US" sz="3600" dirty="0" smtClean="0"/>
              <a:t>Area of Triangles</a:t>
            </a:r>
            <a:br>
              <a:rPr lang="en-US" sz="3600" dirty="0" smtClean="0"/>
            </a:br>
            <a:r>
              <a:rPr lang="en-US" sz="3600" b="1" dirty="0" smtClean="0">
                <a:solidFill>
                  <a:srgbClr val="0070C0"/>
                </a:solidFill>
              </a:rPr>
              <a:t>Lesson 6 </a:t>
            </a:r>
            <a:r>
              <a:rPr lang="en-US" sz="3600" dirty="0" smtClean="0"/>
              <a:t>Area of Irregular Shapes</a:t>
            </a:r>
            <a:endParaRPr lang="en-US" sz="3600" dirty="0">
              <a:solidFill>
                <a:srgbClr val="C00000"/>
              </a:solidFill>
            </a:endParaRPr>
          </a:p>
        </p:txBody>
      </p:sp>
      <p:pic>
        <p:nvPicPr>
          <p:cNvPr id="118785" name="Picture 1" descr="http://numbers.phillipmartin.info/number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
            <a:ext cx="408622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68186"/>
            <a:ext cx="7696199" cy="5269020"/>
          </a:xfrm>
        </p:spPr>
        <p:txBody>
          <a:bodyPr>
            <a:normAutofit/>
          </a:bodyPr>
          <a:lstStyle/>
          <a:p>
            <a:pPr>
              <a:buFont typeface="Wingdings" pitchFamily="2" charset="2"/>
              <a:buChar char="v"/>
            </a:pPr>
            <a:r>
              <a:rPr lang="en-US" dirty="0" smtClean="0"/>
              <a:t>Find the </a:t>
            </a:r>
            <a:r>
              <a:rPr lang="en-US" b="1" dirty="0" smtClean="0"/>
              <a:t>surface area </a:t>
            </a:r>
            <a:r>
              <a:rPr lang="en-US" dirty="0" smtClean="0"/>
              <a:t>and </a:t>
            </a:r>
            <a:r>
              <a:rPr lang="en-US" b="1" dirty="0" smtClean="0"/>
              <a:t>volume</a:t>
            </a:r>
            <a:r>
              <a:rPr lang="en-US" dirty="0"/>
              <a:t> </a:t>
            </a:r>
            <a:r>
              <a:rPr lang="en-US" dirty="0" smtClean="0"/>
              <a:t>of polyhedral solids (</a:t>
            </a:r>
            <a:r>
              <a:rPr lang="en-US" dirty="0"/>
              <a:t>solid in three dimensions with flat faces and straight </a:t>
            </a:r>
            <a:r>
              <a:rPr lang="en-US" dirty="0" smtClean="0"/>
              <a:t>edges).</a:t>
            </a:r>
            <a:endParaRPr lang="en-US" dirty="0"/>
          </a:p>
        </p:txBody>
      </p:sp>
      <p:sp>
        <p:nvSpPr>
          <p:cNvPr id="4" name="Rectangle 3"/>
          <p:cNvSpPr/>
          <p:nvPr/>
        </p:nvSpPr>
        <p:spPr>
          <a:xfrm>
            <a:off x="4593770" y="0"/>
            <a:ext cx="3559629" cy="707886"/>
          </a:xfrm>
          <a:prstGeom prst="rect">
            <a:avLst/>
          </a:prstGeom>
        </p:spPr>
        <p:txBody>
          <a:bodyPr wrap="square">
            <a:spAutoFit/>
          </a:bodyPr>
          <a:lstStyle/>
          <a:p>
            <a:r>
              <a:rPr lang="en-US" sz="4000" b="1" dirty="0" smtClean="0">
                <a:solidFill>
                  <a:schemeClr val="tx1"/>
                </a:solidFill>
              </a:rPr>
              <a:t>Unit Goals</a:t>
            </a:r>
            <a:endParaRPr lang="en-US" sz="4000" dirty="0"/>
          </a:p>
        </p:txBody>
      </p:sp>
      <p:pic>
        <p:nvPicPr>
          <p:cNvPr id="1042" name="Picture 18" descr="pentagonal pr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81346">
            <a:off x="5551342" y="4261165"/>
            <a:ext cx="2154757" cy="215475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octagonal pri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61" y="274320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yramid geome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603" y="2438400"/>
            <a:ext cx="2765997" cy="27659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triangular pr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754328">
            <a:off x="6003809" y="2193811"/>
            <a:ext cx="2149590" cy="214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625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a:t>
            </a:r>
            <a:r>
              <a:rPr lang="en-US" sz="3600" b="1" dirty="0" smtClean="0">
                <a:solidFill>
                  <a:schemeClr val="bg2">
                    <a:lumMod val="50000"/>
                  </a:schemeClr>
                </a:solidFill>
              </a:rPr>
              <a:t>3 </a:t>
            </a:r>
            <a:r>
              <a:rPr lang="en-US" dirty="0"/>
              <a:t>Area of </a:t>
            </a:r>
            <a:r>
              <a:rPr lang="en-US" dirty="0" smtClean="0"/>
              <a:t>Rectangles</a:t>
            </a:r>
          </a:p>
          <a:p>
            <a:pPr marL="68580" indent="0">
              <a:buNone/>
            </a:pPr>
            <a:endParaRPr lang="en-US" dirty="0"/>
          </a:p>
          <a:p>
            <a:pPr marL="68580" lvl="2" indent="0">
              <a:buNone/>
            </a:pPr>
            <a:r>
              <a:rPr lang="en-US" dirty="0" smtClean="0"/>
              <a:t>Goal: Decompose </a:t>
            </a:r>
            <a:r>
              <a:rPr lang="en-US" dirty="0"/>
              <a:t>irregular shapes to find perimeter and area. </a:t>
            </a:r>
          </a:p>
          <a:p>
            <a:pPr marL="68580" indent="0">
              <a:buNone/>
            </a:pPr>
            <a:r>
              <a:rPr lang="en-US" dirty="0" smtClean="0"/>
              <a:t/>
            </a:r>
            <a:br>
              <a:rPr lang="en-US" dirty="0" smtClean="0"/>
            </a:br>
            <a:r>
              <a:rPr lang="en-US" dirty="0" smtClean="0"/>
              <a:t/>
            </a:r>
            <a:br>
              <a:rPr lang="en-US" dirty="0" smtClean="0"/>
            </a:br>
            <a:endParaRPr lang="en-US" dirty="0"/>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37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fontScale="90000"/>
          </a:bodyPr>
          <a:lstStyle/>
          <a:p>
            <a:r>
              <a:rPr lang="en-US" sz="2800" b="1" dirty="0">
                <a:solidFill>
                  <a:schemeClr val="tx1"/>
                </a:solidFill>
              </a:rPr>
              <a:t>Essential </a:t>
            </a:r>
            <a:r>
              <a:rPr lang="en-US" sz="2800" b="1" dirty="0" smtClean="0">
                <a:solidFill>
                  <a:schemeClr val="tx1"/>
                </a:solidFill>
              </a:rPr>
              <a:t>Questions</a:t>
            </a:r>
            <a:endParaRPr lang="en-US" sz="2800" dirty="0">
              <a:solidFill>
                <a:schemeClr val="tx1"/>
              </a:solidFill>
            </a:endParaRPr>
          </a:p>
        </p:txBody>
      </p:sp>
      <p:sp>
        <p:nvSpPr>
          <p:cNvPr id="3" name="Content Placeholder 2"/>
          <p:cNvSpPr>
            <a:spLocks noGrp="1"/>
          </p:cNvSpPr>
          <p:nvPr>
            <p:ph idx="1"/>
          </p:nvPr>
        </p:nvSpPr>
        <p:spPr>
          <a:xfrm>
            <a:off x="838200" y="911752"/>
            <a:ext cx="6945086" cy="3927629"/>
          </a:xfrm>
        </p:spPr>
        <p:txBody>
          <a:bodyPr/>
          <a:lstStyle/>
          <a:p>
            <a:pPr marL="68580" lvl="0" indent="0">
              <a:buNone/>
            </a:pPr>
            <a:r>
              <a:rPr lang="en-US" dirty="0" smtClean="0"/>
              <a:t>How </a:t>
            </a:r>
            <a:r>
              <a:rPr lang="en-US" dirty="0"/>
              <a:t>is finding area different from finding perimeter</a:t>
            </a:r>
            <a:r>
              <a:rPr lang="en-US" dirty="0" smtClean="0"/>
              <a:t>?</a:t>
            </a:r>
            <a:endParaRPr lang="en-US" dirty="0"/>
          </a:p>
          <a:p>
            <a:endParaRPr lang="en-US" dirty="0"/>
          </a:p>
        </p:txBody>
      </p:sp>
      <p:pic>
        <p:nvPicPr>
          <p:cNvPr id="24578" name="Picture 2" descr="http://t2.gstatic.com/images?q=tbn:ANd9GcQMl6Za51BJLeJRaHPRS4ZAdaeccBiXNSzmHjGshVHVcJyB2u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2657475" cy="17240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109538" y="-10620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261938" y="-9096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414338" y="-7572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566738" y="-6048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floorcoverings.files.wordpress.com/2008/07/floor-t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7" y="4038600"/>
            <a:ext cx="2209800"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www.carpetheaven.es/images/Carpetfit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40932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03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0" y="3543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Content Placeholder 13"/>
          <p:cNvSpPr>
            <a:spLocks noGrp="1"/>
          </p:cNvSpPr>
          <p:nvPr>
            <p:ph idx="1"/>
          </p:nvPr>
        </p:nvSpPr>
        <p:spPr>
          <a:xfrm>
            <a:off x="609600" y="762000"/>
            <a:ext cx="6777317" cy="3508977"/>
          </a:xfrm>
        </p:spPr>
        <p:txBody>
          <a:bodyPr/>
          <a:lstStyle/>
          <a:p>
            <a:pPr marL="68580" lvl="0" indent="0">
              <a:buNone/>
            </a:pPr>
            <a:r>
              <a:rPr lang="en-US" dirty="0">
                <a:solidFill>
                  <a:schemeClr val="tx1"/>
                </a:solidFill>
                <a:latin typeface="Arial" pitchFamily="34" charset="0"/>
                <a:ea typeface="Times New Roman" pitchFamily="18" charset="0"/>
                <a:cs typeface="Arial" pitchFamily="34" charset="0"/>
              </a:rPr>
              <a:t>Use your </a:t>
            </a:r>
            <a:r>
              <a:rPr lang="en-US" dirty="0" err="1">
                <a:solidFill>
                  <a:schemeClr val="tx1"/>
                </a:solidFill>
                <a:latin typeface="Arial" pitchFamily="34" charset="0"/>
                <a:ea typeface="Times New Roman" pitchFamily="18" charset="0"/>
                <a:cs typeface="Arial" pitchFamily="34" charset="0"/>
              </a:rPr>
              <a:t>Cheez</a:t>
            </a:r>
            <a:r>
              <a:rPr lang="en-US" dirty="0">
                <a:solidFill>
                  <a:schemeClr val="tx1"/>
                </a:solidFill>
                <a:latin typeface="Arial" pitchFamily="34" charset="0"/>
                <a:ea typeface="Times New Roman" pitchFamily="18" charset="0"/>
                <a:cs typeface="Arial" pitchFamily="34" charset="0"/>
              </a:rPr>
              <a:t>-It </a:t>
            </a:r>
            <a:r>
              <a:rPr lang="en-US" dirty="0" smtClean="0">
                <a:solidFill>
                  <a:schemeClr val="tx1"/>
                </a:solidFill>
                <a:latin typeface="Arial" pitchFamily="34" charset="0"/>
                <a:ea typeface="Times New Roman" pitchFamily="18" charset="0"/>
                <a:cs typeface="Arial" pitchFamily="34" charset="0"/>
              </a:rPr>
              <a:t>crackers </a:t>
            </a:r>
            <a:r>
              <a:rPr lang="en-US" dirty="0">
                <a:solidFill>
                  <a:schemeClr val="tx1"/>
                </a:solidFill>
                <a:latin typeface="Arial" pitchFamily="34" charset="0"/>
                <a:ea typeface="Times New Roman" pitchFamily="18" charset="0"/>
                <a:cs typeface="Arial" pitchFamily="34" charset="0"/>
              </a:rPr>
              <a:t>to find the area of each shape!  </a:t>
            </a:r>
            <a:r>
              <a:rPr lang="en-US" dirty="0" smtClean="0">
                <a:solidFill>
                  <a:schemeClr val="tx1"/>
                </a:solidFill>
                <a:latin typeface="Arial" pitchFamily="34" charset="0"/>
                <a:ea typeface="Times New Roman" pitchFamily="18" charset="0"/>
                <a:cs typeface="Arial" pitchFamily="34" charset="0"/>
              </a:rPr>
              <a:t>Write </a:t>
            </a:r>
            <a:r>
              <a:rPr lang="en-US" dirty="0">
                <a:solidFill>
                  <a:schemeClr val="tx1"/>
                </a:solidFill>
                <a:latin typeface="Arial" pitchFamily="34" charset="0"/>
                <a:ea typeface="Times New Roman" pitchFamily="18" charset="0"/>
                <a:cs typeface="Arial" pitchFamily="34" charset="0"/>
              </a:rPr>
              <a:t>the area inside each shape.</a:t>
            </a:r>
            <a:endParaRPr lang="en-US" sz="2000" dirty="0">
              <a:solidFill>
                <a:schemeClr val="tx1"/>
              </a:solidFill>
              <a:latin typeface="Arial" pitchFamily="34" charset="0"/>
              <a:cs typeface="Arial" pitchFamily="34" charset="0"/>
            </a:endParaRPr>
          </a:p>
          <a:p>
            <a:endParaRPr lang="en-US" dirty="0"/>
          </a:p>
        </p:txBody>
      </p:sp>
      <p:grpSp>
        <p:nvGrpSpPr>
          <p:cNvPr id="15" name="Group 15"/>
          <p:cNvGrpSpPr>
            <a:grpSpLocks noChangeAspect="1"/>
          </p:cNvGrpSpPr>
          <p:nvPr/>
        </p:nvGrpSpPr>
        <p:grpSpPr bwMode="auto">
          <a:xfrm>
            <a:off x="0" y="457200"/>
            <a:ext cx="5943600" cy="3086100"/>
            <a:chOff x="1930" y="4381"/>
            <a:chExt cx="7800" cy="4166"/>
          </a:xfrm>
        </p:grpSpPr>
        <p:sp>
          <p:nvSpPr>
            <p:cNvPr id="16" name="AutoShape 16"/>
            <p:cNvSpPr>
              <a:spLocks noChangeAspect="1" noChangeArrowheads="1" noTextEdit="1"/>
            </p:cNvSpPr>
            <p:nvPr/>
          </p:nvSpPr>
          <p:spPr bwMode="auto">
            <a:xfrm>
              <a:off x="1930" y="4381"/>
              <a:ext cx="7800" cy="41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 name="Text Box 17"/>
          <p:cNvSpPr txBox="1">
            <a:spLocks noChangeArrowheads="1"/>
          </p:cNvSpPr>
          <p:nvPr/>
        </p:nvSpPr>
        <p:spPr bwMode="auto">
          <a:xfrm>
            <a:off x="914400" y="1498600"/>
            <a:ext cx="3314700" cy="3086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14"/>
          <p:cNvSpPr txBox="1">
            <a:spLocks noChangeArrowheads="1"/>
          </p:cNvSpPr>
          <p:nvPr/>
        </p:nvSpPr>
        <p:spPr bwMode="auto">
          <a:xfrm>
            <a:off x="1371600" y="4800600"/>
            <a:ext cx="18288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4482193" y="4584700"/>
            <a:ext cx="9144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6172200" y="4616450"/>
            <a:ext cx="19431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4514850" y="5713413"/>
            <a:ext cx="28575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19"/>
          <p:cNvSpPr>
            <a:spLocks noChangeArrowheads="1"/>
          </p:cNvSpPr>
          <p:nvPr/>
        </p:nvSpPr>
        <p:spPr bwMode="auto">
          <a:xfrm>
            <a:off x="0" y="3543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0" y="4000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3124200" algn="l"/>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3124200" algn="l"/>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3124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http://www.cheez-it.com/images/fo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57" y="2057400"/>
            <a:ext cx="150495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cheez-it.com/images/fo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55380">
            <a:off x="6449464" y="2195289"/>
            <a:ext cx="150495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802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8000"/>
              <a:t>Width</a:t>
            </a:r>
          </a:p>
        </p:txBody>
      </p:sp>
      <p:sp>
        <p:nvSpPr>
          <p:cNvPr id="9220" name="Rectangle 4"/>
          <p:cNvSpPr>
            <a:spLocks noGrp="1" noChangeArrowheads="1"/>
          </p:cNvSpPr>
          <p:nvPr>
            <p:ph type="body" sz="half" idx="2"/>
          </p:nvPr>
        </p:nvSpPr>
        <p:spPr/>
        <p:txBody>
          <a:bodyPr/>
          <a:lstStyle/>
          <a:p>
            <a:pPr marL="68580" indent="0">
              <a:buNone/>
            </a:pPr>
            <a:r>
              <a:rPr lang="en-US" sz="4400" b="1" dirty="0"/>
              <a:t>Definition:</a:t>
            </a:r>
            <a:endParaRPr lang="en-US" sz="4000" dirty="0"/>
          </a:p>
          <a:p>
            <a:r>
              <a:rPr lang="en-US" sz="4000" dirty="0"/>
              <a:t>How wide a figure is from side to side.</a:t>
            </a:r>
            <a:endParaRPr lang="en-US" sz="4400" b="1" dirty="0"/>
          </a:p>
        </p:txBody>
      </p:sp>
      <p:pic>
        <p:nvPicPr>
          <p:cNvPr id="9221" name="Picture 5" descr="C:\Documents and Settings\stonej2\Application Data\Microsoft\Media Catalog\Downloaded Clips\cl0\ED00279_.wmf"/>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800" y="3184525"/>
            <a:ext cx="3810000" cy="1706563"/>
          </a:xfrm>
        </p:spPr>
      </p:pic>
      <p:pic>
        <p:nvPicPr>
          <p:cNvPr id="9222" name="~PP6773.WAV">
            <a:hlinkClick r:id="" action="ppaction://media"/>
          </p:cNvPr>
          <p:cNvPicPr>
            <a:picLocks noChangeAspect="1" noChangeArrowheads="1"/>
          </p:cNvPicPr>
          <p:nvPr>
            <a:wavAudioFile r:embed="rId1" name="~PP662.WAV"/>
          </p:nvPr>
        </p:nvPicPr>
        <p:blipFill>
          <a:blip r:embed="rId4">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3645836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22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8000"/>
              <a:t>Length</a:t>
            </a:r>
          </a:p>
        </p:txBody>
      </p:sp>
      <p:sp>
        <p:nvSpPr>
          <p:cNvPr id="10244" name="Rectangle 4"/>
          <p:cNvSpPr>
            <a:spLocks noGrp="1" noChangeArrowheads="1"/>
          </p:cNvSpPr>
          <p:nvPr>
            <p:ph type="body" sz="half" idx="2"/>
          </p:nvPr>
        </p:nvSpPr>
        <p:spPr/>
        <p:txBody>
          <a:bodyPr/>
          <a:lstStyle/>
          <a:p>
            <a:pPr marL="68580" indent="0">
              <a:buNone/>
            </a:pPr>
            <a:r>
              <a:rPr lang="en-US" sz="4400" b="1" dirty="0"/>
              <a:t>Definition:</a:t>
            </a:r>
          </a:p>
          <a:p>
            <a:r>
              <a:rPr lang="en-US" sz="4000" dirty="0"/>
              <a:t>The measure of the distance across an figure.</a:t>
            </a:r>
          </a:p>
        </p:txBody>
      </p:sp>
      <p:pic>
        <p:nvPicPr>
          <p:cNvPr id="10247" name="Picture 7" descr="C:\Documents and Settings\stonej2\Application Data\Microsoft\Media Catalog\Downloaded Clips\cl0\ED00127_.wmf"/>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2713038"/>
            <a:ext cx="3810000" cy="2651125"/>
          </a:xfrm>
        </p:spPr>
      </p:pic>
      <p:sp>
        <p:nvSpPr>
          <p:cNvPr id="10248" name="Rectangle 8"/>
          <p:cNvSpPr>
            <a:spLocks noChangeArrowheads="1"/>
          </p:cNvSpPr>
          <p:nvPr/>
        </p:nvSpPr>
        <p:spPr bwMode="auto">
          <a:xfrm>
            <a:off x="117475" y="258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251" name="~PP1773.WAV">
            <a:hlinkClick r:id="" action="ppaction://media"/>
          </p:cNvPr>
          <p:cNvPicPr>
            <a:picLocks noChangeAspect="1" noChangeArrowheads="1"/>
          </p:cNvPicPr>
          <p:nvPr>
            <a:wavAudioFile r:embed="rId1" name="~PP1571.WAV"/>
          </p:nvPr>
        </p:nvPicPr>
        <p:blipFill>
          <a:blip r:embed="rId5">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3313377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025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251"/>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6714" y="762000"/>
            <a:ext cx="7024744" cy="1143000"/>
          </a:xfrm>
        </p:spPr>
        <p:txBody>
          <a:bodyPr/>
          <a:lstStyle/>
          <a:p>
            <a:r>
              <a:rPr lang="en-US"/>
              <a:t>Area of a Rectangle</a:t>
            </a:r>
          </a:p>
        </p:txBody>
      </p:sp>
      <p:sp>
        <p:nvSpPr>
          <p:cNvPr id="9219" name="Rectangle 3"/>
          <p:cNvSpPr>
            <a:spLocks noGrp="1" noChangeArrowheads="1"/>
          </p:cNvSpPr>
          <p:nvPr>
            <p:ph type="body" idx="1"/>
          </p:nvPr>
        </p:nvSpPr>
        <p:spPr>
          <a:xfrm>
            <a:off x="533400" y="2316161"/>
            <a:ext cx="4537075" cy="1447800"/>
          </a:xfrm>
        </p:spPr>
        <p:txBody>
          <a:bodyPr/>
          <a:lstStyle/>
          <a:p>
            <a:r>
              <a:rPr lang="en-US" dirty="0"/>
              <a:t>A=LW</a:t>
            </a:r>
          </a:p>
          <a:p>
            <a:r>
              <a:rPr lang="en-US" dirty="0"/>
              <a:t>Length times Width</a:t>
            </a:r>
          </a:p>
          <a:p>
            <a:pPr>
              <a:buFontTx/>
              <a:buNone/>
            </a:pPr>
            <a:endParaRPr lang="en-US" dirty="0"/>
          </a:p>
        </p:txBody>
      </p:sp>
      <p:sp>
        <p:nvSpPr>
          <p:cNvPr id="9220" name="Rectangle 4"/>
          <p:cNvSpPr>
            <a:spLocks noChangeArrowheads="1"/>
          </p:cNvSpPr>
          <p:nvPr/>
        </p:nvSpPr>
        <p:spPr bwMode="auto">
          <a:xfrm>
            <a:off x="4659086" y="3477986"/>
            <a:ext cx="2819400" cy="1752600"/>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9221" name="Text Box 5"/>
          <p:cNvSpPr txBox="1">
            <a:spLocks noChangeArrowheads="1"/>
          </p:cNvSpPr>
          <p:nvPr/>
        </p:nvSpPr>
        <p:spPr bwMode="auto">
          <a:xfrm>
            <a:off x="5394325" y="3040061"/>
            <a:ext cx="1158875" cy="396875"/>
          </a:xfrm>
          <a:prstGeom prst="rect">
            <a:avLst/>
          </a:prstGeom>
          <a:noFill/>
          <a:ln>
            <a:noFill/>
          </a:ln>
          <a:effectLst/>
          <a:extLst>
            <a:ext uri="{909E8E84-426E-40DD-AFC4-6F175D3DCCD1}">
              <a14:hiddenFill xmlns:a14="http://schemas.microsoft.com/office/drawing/2010/main">
                <a:solidFill>
                  <a:srgbClr val="66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Length</a:t>
            </a:r>
          </a:p>
        </p:txBody>
      </p:sp>
      <p:sp>
        <p:nvSpPr>
          <p:cNvPr id="9222" name="Text Box 6"/>
          <p:cNvSpPr txBox="1">
            <a:spLocks noChangeArrowheads="1"/>
          </p:cNvSpPr>
          <p:nvPr/>
        </p:nvSpPr>
        <p:spPr bwMode="auto">
          <a:xfrm>
            <a:off x="7467600" y="3444875"/>
            <a:ext cx="488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a:t>width</a:t>
            </a:r>
          </a:p>
        </p:txBody>
      </p:sp>
      <p:sp>
        <p:nvSpPr>
          <p:cNvPr id="9223" name="Text Box 7"/>
          <p:cNvSpPr txBox="1">
            <a:spLocks noChangeArrowheads="1"/>
          </p:cNvSpPr>
          <p:nvPr/>
        </p:nvSpPr>
        <p:spPr bwMode="auto">
          <a:xfrm>
            <a:off x="6553200" y="3040062"/>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 20 cm</a:t>
            </a:r>
          </a:p>
        </p:txBody>
      </p:sp>
      <p:sp>
        <p:nvSpPr>
          <p:cNvPr id="9224" name="Text Box 8"/>
          <p:cNvSpPr txBox="1">
            <a:spLocks noChangeArrowheads="1"/>
          </p:cNvSpPr>
          <p:nvPr/>
        </p:nvSpPr>
        <p:spPr bwMode="auto">
          <a:xfrm>
            <a:off x="7532914" y="4191000"/>
            <a:ext cx="488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en-US" dirty="0"/>
              <a:t>=12 cm</a:t>
            </a:r>
          </a:p>
        </p:txBody>
      </p:sp>
      <p:sp>
        <p:nvSpPr>
          <p:cNvPr id="9225" name="Rectangle 9"/>
          <p:cNvSpPr>
            <a:spLocks noChangeArrowheads="1"/>
          </p:cNvSpPr>
          <p:nvPr/>
        </p:nvSpPr>
        <p:spPr bwMode="auto">
          <a:xfrm>
            <a:off x="824593" y="3962400"/>
            <a:ext cx="45370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a:solidFill>
                  <a:schemeClr val="tx1"/>
                </a:solidFill>
              </a:rPr>
              <a:t>A=20 </a:t>
            </a:r>
            <a:r>
              <a:rPr lang="en-US" sz="3200" dirty="0">
                <a:solidFill>
                  <a:schemeClr val="tx1"/>
                </a:solidFill>
                <a:cs typeface="Arial" charset="0"/>
              </a:rPr>
              <a:t>• 12</a:t>
            </a:r>
          </a:p>
          <a:p>
            <a:pPr eaLnBrk="1" hangingPunct="1">
              <a:spcBef>
                <a:spcPct val="20000"/>
              </a:spcBef>
            </a:pPr>
            <a:r>
              <a:rPr lang="en-US" sz="3200" dirty="0">
                <a:solidFill>
                  <a:schemeClr val="tx1"/>
                </a:solidFill>
                <a:cs typeface="Arial" charset="0"/>
              </a:rPr>
              <a:t>A=240 cm</a:t>
            </a:r>
            <a:r>
              <a:rPr lang="en-US" sz="3200" baseline="30000" dirty="0">
                <a:solidFill>
                  <a:schemeClr val="tx1"/>
                </a:solidFill>
                <a:cs typeface="Arial" charset="0"/>
              </a:rPr>
              <a:t>2</a:t>
            </a:r>
            <a:endParaRPr lang="en-US" sz="3200" dirty="0">
              <a:solidFill>
                <a:schemeClr val="tx1"/>
              </a:solidFill>
              <a:cs typeface="Arial" charset="0"/>
            </a:endParaRPr>
          </a:p>
          <a:p>
            <a:pPr marL="342900" indent="-342900" eaLnBrk="1" hangingPunct="1">
              <a:spcBef>
                <a:spcPct val="20000"/>
              </a:spcBef>
            </a:pPr>
            <a:endParaRPr lang="en-US" sz="3200" dirty="0">
              <a:solidFill>
                <a:schemeClr val="tx1"/>
              </a:solidFill>
            </a:endParaRPr>
          </a:p>
        </p:txBody>
      </p:sp>
      <p:sp>
        <p:nvSpPr>
          <p:cNvPr id="10"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220275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P spid="92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Area of a Square</a:t>
            </a:r>
          </a:p>
        </p:txBody>
      </p:sp>
      <p:sp>
        <p:nvSpPr>
          <p:cNvPr id="10243" name="Rectangle 3"/>
          <p:cNvSpPr>
            <a:spLocks noGrp="1" noChangeArrowheads="1"/>
          </p:cNvSpPr>
          <p:nvPr>
            <p:ph type="body" idx="1"/>
          </p:nvPr>
        </p:nvSpPr>
        <p:spPr>
          <a:xfrm>
            <a:off x="807243" y="2421731"/>
            <a:ext cx="5908675" cy="1373187"/>
          </a:xfrm>
        </p:spPr>
        <p:txBody>
          <a:bodyPr/>
          <a:lstStyle/>
          <a:p>
            <a:r>
              <a:rPr lang="en-US" dirty="0"/>
              <a:t>A= s</a:t>
            </a:r>
            <a:r>
              <a:rPr lang="en-US" baseline="30000" dirty="0"/>
              <a:t>2</a:t>
            </a:r>
          </a:p>
          <a:p>
            <a:r>
              <a:rPr lang="en-US" dirty="0"/>
              <a:t>A= side to the second power</a:t>
            </a:r>
          </a:p>
        </p:txBody>
      </p:sp>
      <p:sp>
        <p:nvSpPr>
          <p:cNvPr id="10244" name="Rectangle 4"/>
          <p:cNvSpPr>
            <a:spLocks noChangeArrowheads="1"/>
          </p:cNvSpPr>
          <p:nvPr/>
        </p:nvSpPr>
        <p:spPr bwMode="auto">
          <a:xfrm>
            <a:off x="807243" y="4572794"/>
            <a:ext cx="59086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a:solidFill>
                  <a:schemeClr val="tx1"/>
                </a:solidFill>
              </a:rPr>
              <a:t>A= 6</a:t>
            </a:r>
            <a:r>
              <a:rPr lang="en-US" sz="3200" baseline="30000" dirty="0">
                <a:solidFill>
                  <a:schemeClr val="tx1"/>
                </a:solidFill>
              </a:rPr>
              <a:t>2</a:t>
            </a:r>
          </a:p>
          <a:p>
            <a:pPr eaLnBrk="1" hangingPunct="1">
              <a:spcBef>
                <a:spcPct val="20000"/>
              </a:spcBef>
            </a:pPr>
            <a:r>
              <a:rPr lang="en-US" sz="3200" dirty="0">
                <a:solidFill>
                  <a:schemeClr val="tx1"/>
                </a:solidFill>
              </a:rPr>
              <a:t>A= 6</a:t>
            </a:r>
            <a:r>
              <a:rPr lang="en-US" sz="3200" dirty="0">
                <a:solidFill>
                  <a:schemeClr val="tx1"/>
                </a:solidFill>
                <a:cs typeface="Arial" charset="0"/>
              </a:rPr>
              <a:t>•6</a:t>
            </a:r>
          </a:p>
          <a:p>
            <a:pPr eaLnBrk="1" hangingPunct="1">
              <a:spcBef>
                <a:spcPct val="20000"/>
              </a:spcBef>
            </a:pPr>
            <a:r>
              <a:rPr lang="en-US" sz="3200" dirty="0">
                <a:solidFill>
                  <a:schemeClr val="tx1"/>
                </a:solidFill>
                <a:cs typeface="Arial" charset="0"/>
              </a:rPr>
              <a:t>A= 36 ft</a:t>
            </a:r>
            <a:r>
              <a:rPr lang="en-US" sz="3200" baseline="30000" dirty="0">
                <a:solidFill>
                  <a:schemeClr val="tx1"/>
                </a:solidFill>
                <a:cs typeface="Arial" charset="0"/>
              </a:rPr>
              <a:t>2</a:t>
            </a:r>
            <a:endParaRPr lang="en-US" sz="3200" dirty="0">
              <a:solidFill>
                <a:schemeClr val="tx1"/>
              </a:solidFill>
              <a:cs typeface="Arial" charset="0"/>
            </a:endParaRPr>
          </a:p>
        </p:txBody>
      </p:sp>
      <p:sp>
        <p:nvSpPr>
          <p:cNvPr id="10245" name="Rectangle 5"/>
          <p:cNvSpPr>
            <a:spLocks noChangeArrowheads="1"/>
          </p:cNvSpPr>
          <p:nvPr/>
        </p:nvSpPr>
        <p:spPr bwMode="auto">
          <a:xfrm>
            <a:off x="6477000" y="3429794"/>
            <a:ext cx="1295400" cy="1143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Text Box 6"/>
          <p:cNvSpPr txBox="1">
            <a:spLocks noChangeArrowheads="1"/>
          </p:cNvSpPr>
          <p:nvPr/>
        </p:nvSpPr>
        <p:spPr bwMode="auto">
          <a:xfrm>
            <a:off x="6715918" y="4724400"/>
            <a:ext cx="817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6 feet</a:t>
            </a:r>
          </a:p>
        </p:txBody>
      </p:sp>
      <p:sp>
        <p:nvSpPr>
          <p:cNvPr id="10247" name="Text Box 7"/>
          <p:cNvSpPr txBox="1">
            <a:spLocks noChangeArrowheads="1"/>
          </p:cNvSpPr>
          <p:nvPr/>
        </p:nvSpPr>
        <p:spPr bwMode="auto">
          <a:xfrm>
            <a:off x="6934200" y="3108325"/>
            <a:ext cx="650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side</a:t>
            </a:r>
          </a:p>
        </p:txBody>
      </p:sp>
      <p:sp>
        <p:nvSpPr>
          <p:cNvPr id="8"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2352712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linds(horizontal)">
                                      <p:cBhvr>
                                        <p:cTn id="7" dur="5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diamond(in)">
                                      <p:cBhvr>
                                        <p:cTn id="12"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3525606" y="685800"/>
            <a:ext cx="5084994" cy="5791200"/>
          </a:xfrm>
        </p:spPr>
        <p:txBody>
          <a:bodyPr>
            <a:normAutofit fontScale="92500" lnSpcReduction="10000"/>
          </a:bodyPr>
          <a:lstStyle/>
          <a:p>
            <a:pPr marL="68580" indent="0">
              <a:buNone/>
            </a:pPr>
            <a:r>
              <a:rPr lang="en-US" dirty="0"/>
              <a:t>Application, Analysis, Synthesis, </a:t>
            </a:r>
            <a:r>
              <a:rPr lang="en-US" dirty="0" smtClean="0"/>
              <a:t>Evaluation</a:t>
            </a:r>
          </a:p>
          <a:p>
            <a:pPr marL="68580" indent="0">
              <a:buNone/>
            </a:pPr>
            <a:endParaRPr lang="en-US" dirty="0"/>
          </a:p>
          <a:p>
            <a:pPr marL="68580" indent="0">
              <a:buNone/>
            </a:pPr>
            <a:r>
              <a:rPr lang="en-US" dirty="0" smtClean="0"/>
              <a:t>To the left is a house plan of your home. You want to carpet to your living room. Go to the Home Depot website below and choose your carpet. How much will it cost you to carpet your living room?</a:t>
            </a:r>
          </a:p>
          <a:p>
            <a:pPr marL="68580" indent="0">
              <a:buNone/>
            </a:pPr>
            <a:r>
              <a:rPr lang="en-US" dirty="0">
                <a:hlinkClick r:id="rId2"/>
              </a:rPr>
              <a:t>http://www.homedepot.com/Flooring-Carpet-Carpet-Tile/h_d1/N-5yc1vZarl0/h_d2/Navigation?langId=-1&amp;storeId=10051&amp;catalogId=10053&amp;cm_mmc=SEM|THD|G|VF|FallFlooring|D23Carpet&amp;skwcid=TC|13168|carpet%20prices||</a:t>
            </a:r>
            <a:r>
              <a:rPr lang="en-US" dirty="0" smtClean="0">
                <a:hlinkClick r:id="rId2"/>
              </a:rPr>
              <a:t>S|p|7880633317</a:t>
            </a:r>
            <a:endParaRPr lang="en-US" dirty="0" smtClean="0"/>
          </a:p>
          <a:p>
            <a:pPr marL="68580" indent="0">
              <a:buNone/>
            </a:pPr>
            <a:endParaRPr lang="en-US" dirty="0" smtClean="0"/>
          </a:p>
        </p:txBody>
      </p:sp>
      <p:pic>
        <p:nvPicPr>
          <p:cNvPr id="1013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457200"/>
            <a:ext cx="299220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539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762000" y="2209800"/>
            <a:ext cx="6858000" cy="3733800"/>
          </a:xfrm>
        </p:spPr>
        <p:txBody>
          <a:bodyPr>
            <a:normAutofit/>
          </a:bodyPr>
          <a:lstStyle/>
          <a:p>
            <a:pPr marL="68580" lvl="2" indent="0">
              <a:buNone/>
            </a:pPr>
            <a:r>
              <a:rPr lang="en-US" dirty="0" smtClean="0"/>
              <a:t>This lesson taught an essential skill needed to know how to decompose </a:t>
            </a:r>
            <a:r>
              <a:rPr lang="en-US" dirty="0"/>
              <a:t>irregular shapes to find perimeter and </a:t>
            </a:r>
            <a:r>
              <a:rPr lang="en-US" dirty="0" smtClean="0"/>
              <a:t>area</a:t>
            </a:r>
            <a:r>
              <a:rPr lang="en-US" dirty="0"/>
              <a:t> </a:t>
            </a:r>
            <a:r>
              <a:rPr lang="en-US" dirty="0" smtClean="0"/>
              <a:t>which you will focus on in more detail in Lesson 6. </a:t>
            </a:r>
          </a:p>
        </p:txBody>
      </p:sp>
    </p:spTree>
    <p:extLst>
      <p:ext uri="{BB962C8B-B14F-4D97-AF65-F5344CB8AC3E}">
        <p14:creationId xmlns:p14="http://schemas.microsoft.com/office/powerpoint/2010/main" val="3750741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96018" y="1295400"/>
            <a:ext cx="2905125" cy="1143000"/>
          </a:xfrm>
        </p:spPr>
        <p:txBody>
          <a:bodyPr/>
          <a:lstStyle/>
          <a:p>
            <a:r>
              <a:rPr lang="en-US" dirty="0">
                <a:solidFill>
                  <a:schemeClr val="accent1">
                    <a:lumMod val="75000"/>
                  </a:schemeClr>
                </a:solidFill>
              </a:rPr>
              <a:t>Perimeter</a:t>
            </a:r>
          </a:p>
        </p:txBody>
      </p:sp>
      <p:sp>
        <p:nvSpPr>
          <p:cNvPr id="17411" name="Rectangle 3"/>
          <p:cNvSpPr>
            <a:spLocks noGrp="1" noChangeArrowheads="1"/>
          </p:cNvSpPr>
          <p:nvPr>
            <p:ph type="body" idx="1"/>
          </p:nvPr>
        </p:nvSpPr>
        <p:spPr>
          <a:xfrm>
            <a:off x="647700" y="3172390"/>
            <a:ext cx="3352800" cy="2135187"/>
          </a:xfrm>
        </p:spPr>
        <p:txBody>
          <a:bodyPr/>
          <a:lstStyle/>
          <a:p>
            <a:pPr marL="68580" indent="0">
              <a:buNone/>
            </a:pPr>
            <a:r>
              <a:rPr lang="en-US" sz="3200" dirty="0"/>
              <a:t>Fencing</a:t>
            </a:r>
          </a:p>
          <a:p>
            <a:pPr marL="68580" indent="0">
              <a:buNone/>
            </a:pPr>
            <a:r>
              <a:rPr lang="en-US" sz="3200" dirty="0"/>
              <a:t>Border</a:t>
            </a:r>
          </a:p>
          <a:p>
            <a:pPr marL="68580" indent="0">
              <a:buNone/>
            </a:pPr>
            <a:r>
              <a:rPr lang="en-US" sz="3200" dirty="0"/>
              <a:t>Edging</a:t>
            </a:r>
          </a:p>
          <a:p>
            <a:endParaRPr lang="en-US" dirty="0"/>
          </a:p>
        </p:txBody>
      </p:sp>
      <p:sp>
        <p:nvSpPr>
          <p:cNvPr id="17412" name="Rectangle 4"/>
          <p:cNvSpPr>
            <a:spLocks noChangeArrowheads="1"/>
          </p:cNvSpPr>
          <p:nvPr/>
        </p:nvSpPr>
        <p:spPr bwMode="auto">
          <a:xfrm>
            <a:off x="4114800" y="1600198"/>
            <a:ext cx="269829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4000" dirty="0">
                <a:solidFill>
                  <a:schemeClr val="accent1">
                    <a:lumMod val="75000"/>
                  </a:schemeClr>
                </a:solidFill>
              </a:rPr>
              <a:t>Area</a:t>
            </a:r>
          </a:p>
        </p:txBody>
      </p:sp>
      <p:sp>
        <p:nvSpPr>
          <p:cNvPr id="17413" name="Line 5"/>
          <p:cNvSpPr>
            <a:spLocks noChangeShapeType="1"/>
          </p:cNvSpPr>
          <p:nvPr/>
        </p:nvSpPr>
        <p:spPr bwMode="auto">
          <a:xfrm>
            <a:off x="228600" y="2438400"/>
            <a:ext cx="7543800" cy="0"/>
          </a:xfrm>
          <a:prstGeom prst="line">
            <a:avLst/>
          </a:prstGeom>
          <a:noFill/>
          <a:ln w="539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6"/>
          <p:cNvSpPr>
            <a:spLocks noChangeShapeType="1"/>
          </p:cNvSpPr>
          <p:nvPr/>
        </p:nvSpPr>
        <p:spPr bwMode="auto">
          <a:xfrm>
            <a:off x="3733800" y="1621970"/>
            <a:ext cx="0" cy="5236029"/>
          </a:xfrm>
          <a:prstGeom prst="line">
            <a:avLst/>
          </a:prstGeom>
          <a:noFill/>
          <a:ln w="539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Rectangle 7"/>
          <p:cNvSpPr>
            <a:spLocks noChangeArrowheads="1"/>
          </p:cNvSpPr>
          <p:nvPr/>
        </p:nvSpPr>
        <p:spPr bwMode="auto">
          <a:xfrm>
            <a:off x="3755571" y="3172390"/>
            <a:ext cx="4079875"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smtClean="0">
                <a:solidFill>
                  <a:schemeClr val="tx1"/>
                </a:solidFill>
              </a:rPr>
              <a:t>Painting</a:t>
            </a:r>
            <a:endParaRPr lang="en-US" sz="3200" dirty="0">
              <a:solidFill>
                <a:schemeClr val="tx1"/>
              </a:solidFill>
            </a:endParaRPr>
          </a:p>
          <a:p>
            <a:pPr marL="342900" indent="-342900" eaLnBrk="1" hangingPunct="1">
              <a:spcBef>
                <a:spcPct val="20000"/>
              </a:spcBef>
              <a:buFontTx/>
              <a:buBlip>
                <a:blip r:embed="rId2"/>
              </a:buBlip>
            </a:pPr>
            <a:endParaRPr lang="en-US" sz="3200" dirty="0">
              <a:solidFill>
                <a:schemeClr val="tx1"/>
              </a:solidFill>
            </a:endParaRPr>
          </a:p>
        </p:txBody>
      </p:sp>
      <p:sp>
        <p:nvSpPr>
          <p:cNvPr id="8"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smtClean="0">
                <a:solidFill>
                  <a:schemeClr val="tx1"/>
                </a:solidFill>
              </a:rPr>
              <a:t>Reflection</a:t>
            </a:r>
            <a:endParaRPr lang="en-US" sz="2800" b="1" dirty="0">
              <a:solidFill>
                <a:schemeClr val="tx1"/>
              </a:solidFill>
            </a:endParaRPr>
          </a:p>
        </p:txBody>
      </p:sp>
      <p:sp>
        <p:nvSpPr>
          <p:cNvPr id="2" name="TextBox 1"/>
          <p:cNvSpPr txBox="1"/>
          <p:nvPr/>
        </p:nvSpPr>
        <p:spPr>
          <a:xfrm>
            <a:off x="762000" y="533400"/>
            <a:ext cx="7010400" cy="1477328"/>
          </a:xfrm>
          <a:prstGeom prst="rect">
            <a:avLst/>
          </a:prstGeom>
          <a:noFill/>
        </p:spPr>
        <p:txBody>
          <a:bodyPr wrap="square" rtlCol="0">
            <a:spAutoFit/>
          </a:bodyPr>
          <a:lstStyle/>
          <a:p>
            <a:r>
              <a:rPr lang="en-US" dirty="0" smtClean="0"/>
              <a:t>Work with a partner.</a:t>
            </a:r>
          </a:p>
          <a:p>
            <a:r>
              <a:rPr lang="en-US" dirty="0" smtClean="0"/>
              <a:t>Create a T chart. Label the chart as shown.</a:t>
            </a:r>
          </a:p>
          <a:p>
            <a:r>
              <a:rPr lang="en-US" dirty="0" smtClean="0"/>
              <a:t>List at least three ways you might use perimeter and three ways you might use area.</a:t>
            </a:r>
          </a:p>
          <a:p>
            <a:endParaRPr lang="en-US" dirty="0"/>
          </a:p>
        </p:txBody>
      </p:sp>
      <p:sp>
        <p:nvSpPr>
          <p:cNvPr id="10" name="Rectangle 7"/>
          <p:cNvSpPr>
            <a:spLocks noChangeArrowheads="1"/>
          </p:cNvSpPr>
          <p:nvPr/>
        </p:nvSpPr>
        <p:spPr bwMode="auto">
          <a:xfrm>
            <a:off x="3755571" y="3657600"/>
            <a:ext cx="4079875"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smtClean="0">
                <a:solidFill>
                  <a:schemeClr val="tx1"/>
                </a:solidFill>
              </a:rPr>
              <a:t>Carpet</a:t>
            </a:r>
            <a:endParaRPr lang="en-US" sz="3200" dirty="0">
              <a:solidFill>
                <a:schemeClr val="tx1"/>
              </a:solidFill>
            </a:endParaRPr>
          </a:p>
          <a:p>
            <a:pPr eaLnBrk="1" hangingPunct="1">
              <a:spcBef>
                <a:spcPct val="20000"/>
              </a:spcBef>
            </a:pPr>
            <a:endParaRPr lang="en-US" sz="3200" dirty="0">
              <a:solidFill>
                <a:schemeClr val="tx1"/>
              </a:solidFill>
            </a:endParaRPr>
          </a:p>
        </p:txBody>
      </p:sp>
      <p:sp>
        <p:nvSpPr>
          <p:cNvPr id="11" name="Rectangle 7"/>
          <p:cNvSpPr>
            <a:spLocks noChangeArrowheads="1"/>
          </p:cNvSpPr>
          <p:nvPr/>
        </p:nvSpPr>
        <p:spPr bwMode="auto">
          <a:xfrm>
            <a:off x="3787548" y="4147457"/>
            <a:ext cx="4079875"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smtClean="0">
                <a:solidFill>
                  <a:schemeClr val="tx1"/>
                </a:solidFill>
              </a:rPr>
              <a:t>Tiles</a:t>
            </a:r>
            <a:endParaRPr lang="en-US" sz="3200" dirty="0">
              <a:solidFill>
                <a:schemeClr val="tx1"/>
              </a:solidFill>
            </a:endParaRPr>
          </a:p>
          <a:p>
            <a:pPr marL="342900" indent="-342900" eaLnBrk="1" hangingPunct="1">
              <a:spcBef>
                <a:spcPct val="20000"/>
              </a:spcBef>
              <a:buFontTx/>
              <a:buBlip>
                <a:blip r:embed="rId2"/>
              </a:buBlip>
            </a:pPr>
            <a:endParaRPr lang="en-US" sz="3200" dirty="0">
              <a:solidFill>
                <a:schemeClr val="tx1"/>
              </a:solidFill>
            </a:endParaRPr>
          </a:p>
        </p:txBody>
      </p:sp>
    </p:spTree>
    <p:extLst>
      <p:ext uri="{BB962C8B-B14F-4D97-AF65-F5344CB8AC3E}">
        <p14:creationId xmlns:p14="http://schemas.microsoft.com/office/powerpoint/2010/main" val="402442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4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12" grpId="0"/>
      <p:bldP spid="17413" grpId="0" animBg="1"/>
      <p:bldP spid="17414" grpId="0" animBg="1"/>
      <p:bldP spid="17415"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0"/>
            <a:ext cx="3886199" cy="461665"/>
          </a:xfrm>
          <a:prstGeom prst="rect">
            <a:avLst/>
          </a:prstGeom>
        </p:spPr>
        <p:txBody>
          <a:bodyPr wrap="square">
            <a:spAutoFit/>
          </a:bodyPr>
          <a:lstStyle/>
          <a:p>
            <a:pPr lvl="0" fontAlgn="base">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Unit Essential Question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Line 7"/>
          <p:cNvSpPr>
            <a:spLocks noChangeShapeType="1"/>
          </p:cNvSpPr>
          <p:nvPr/>
        </p:nvSpPr>
        <p:spPr bwMode="auto">
          <a:xfrm flipH="1">
            <a:off x="1447800" y="2630879"/>
            <a:ext cx="3314700"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4762500" y="2630879"/>
            <a:ext cx="0"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4762500" y="2630879"/>
            <a:ext cx="2933700" cy="914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1066800" y="1905000"/>
            <a:ext cx="73914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Perimeter	</a:t>
            </a:r>
            <a:r>
              <a:rPr lang="en-US" sz="1600" dirty="0">
                <a:latin typeface="Arial" pitchFamily="34" charset="0"/>
                <a:ea typeface="Times New Roman" pitchFamily="18" charset="0"/>
                <a:cs typeface="Arial" pitchFamily="34" charset="0"/>
              </a:rPr>
              <a:t> </a:t>
            </a:r>
            <a:r>
              <a:rPr lang="en-US" sz="1600" dirty="0" smtClean="0">
                <a:latin typeface="Arial" pitchFamily="34" charset="0"/>
                <a:ea typeface="Times New Roman" pitchFamily="18" charset="0"/>
                <a:cs typeface="Arial" pitchFamily="34" charset="0"/>
              </a:rPr>
              <a:t>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Area/Surface Area		               Volume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362200" y="1447800"/>
            <a:ext cx="4572000" cy="646331"/>
          </a:xfrm>
          <a:prstGeom prst="rect">
            <a:avLst/>
          </a:prstGeom>
        </p:spPr>
        <p:txBody>
          <a:bodyPr>
            <a:spAutoFit/>
          </a:bodyPr>
          <a:lstStyle/>
          <a:p>
            <a:pPr lvl="0" eaLnBrk="0" fontAlgn="base" hangingPunct="0">
              <a:spcBef>
                <a:spcPct val="0"/>
              </a:spcBef>
              <a:spcAft>
                <a:spcPct val="0"/>
              </a:spcAf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Why do we use different formulas for the same geometric shape?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4817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685801" y="838200"/>
            <a:ext cx="7696200" cy="5410200"/>
          </a:xfrm>
        </p:spPr>
        <p:txBody>
          <a:bodyPr/>
          <a:lstStyle/>
          <a:p>
            <a:pPr marL="68580" indent="0">
              <a:buNone/>
            </a:pPr>
            <a:r>
              <a:rPr lang="en-US" sz="3600" b="1" dirty="0">
                <a:solidFill>
                  <a:srgbClr val="0070C0"/>
                </a:solidFill>
              </a:rPr>
              <a:t>Lesson 4 </a:t>
            </a:r>
            <a:r>
              <a:rPr lang="en-US" sz="3600" dirty="0"/>
              <a:t>Area of Parallelograms</a:t>
            </a:r>
            <a:r>
              <a:rPr lang="en-US" dirty="0" smtClean="0"/>
              <a:t/>
            </a:r>
            <a:br>
              <a:rPr lang="en-US" dirty="0" smtClean="0"/>
            </a:br>
            <a:r>
              <a:rPr lang="en-US" dirty="0" smtClean="0"/>
              <a:t/>
            </a:r>
            <a:br>
              <a:rPr lang="en-US" dirty="0" smtClean="0"/>
            </a:br>
            <a:endParaRPr lang="en-US" dirty="0"/>
          </a:p>
          <a:p>
            <a:pPr marL="640080" lvl="2" indent="0">
              <a:buNone/>
            </a:pPr>
            <a:r>
              <a:rPr lang="en-US" b="1" dirty="0" smtClean="0"/>
              <a:t>Goal: </a:t>
            </a:r>
            <a:r>
              <a:rPr lang="en-US" dirty="0" smtClean="0"/>
              <a:t>Solve </a:t>
            </a:r>
            <a:r>
              <a:rPr lang="en-US" dirty="0"/>
              <a:t>contextual problems that require calculating the area of triangles and parallelograms. </a:t>
            </a:r>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67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fontScale="90000"/>
          </a:bodyPr>
          <a:lstStyle/>
          <a:p>
            <a:r>
              <a:rPr lang="en-US" sz="2800" b="1" dirty="0">
                <a:solidFill>
                  <a:schemeClr val="tx1"/>
                </a:solidFill>
              </a:rPr>
              <a:t>Essential </a:t>
            </a:r>
            <a:r>
              <a:rPr lang="en-US" sz="2800" b="1" dirty="0" smtClean="0">
                <a:solidFill>
                  <a:schemeClr val="tx1"/>
                </a:solidFill>
              </a:rPr>
              <a:t>Questions</a:t>
            </a:r>
            <a:endParaRPr lang="en-US" sz="2800" dirty="0">
              <a:solidFill>
                <a:schemeClr val="tx1"/>
              </a:solidFill>
            </a:endParaRPr>
          </a:p>
        </p:txBody>
      </p:sp>
      <p:sp>
        <p:nvSpPr>
          <p:cNvPr id="3" name="Content Placeholder 2"/>
          <p:cNvSpPr>
            <a:spLocks noGrp="1"/>
          </p:cNvSpPr>
          <p:nvPr>
            <p:ph idx="1"/>
          </p:nvPr>
        </p:nvSpPr>
        <p:spPr>
          <a:xfrm>
            <a:off x="838200" y="911752"/>
            <a:ext cx="6945086" cy="3927629"/>
          </a:xfrm>
        </p:spPr>
        <p:txBody>
          <a:bodyPr/>
          <a:lstStyle/>
          <a:p>
            <a:pPr marL="68580" lvl="0" indent="0">
              <a:buNone/>
            </a:pPr>
            <a:r>
              <a:rPr lang="en-US" dirty="0" smtClean="0"/>
              <a:t>How </a:t>
            </a:r>
            <a:r>
              <a:rPr lang="en-US" dirty="0"/>
              <a:t>is finding area different from finding perimeter</a:t>
            </a:r>
            <a:r>
              <a:rPr lang="en-US" dirty="0" smtClean="0"/>
              <a:t>?</a:t>
            </a:r>
            <a:endParaRPr lang="en-US" dirty="0"/>
          </a:p>
          <a:p>
            <a:endParaRPr lang="en-US" dirty="0"/>
          </a:p>
        </p:txBody>
      </p:sp>
      <p:pic>
        <p:nvPicPr>
          <p:cNvPr id="24578" name="Picture 2" descr="http://t2.gstatic.com/images?q=tbn:ANd9GcQMl6Za51BJLeJRaHPRS4ZAdaeccBiXNSzmHjGshVHVcJyB2u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2657475" cy="17240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109538" y="-10620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261938" y="-9096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414338" y="-7572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566738" y="-6048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floorcoverings.files.wordpress.com/2008/07/floor-t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7" y="4038600"/>
            <a:ext cx="2209800"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www.carpetheaven.es/images/Carpetfit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40932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032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4" name="Rectangle 3"/>
          <p:cNvSpPr/>
          <p:nvPr/>
        </p:nvSpPr>
        <p:spPr>
          <a:xfrm>
            <a:off x="1333500" y="742260"/>
            <a:ext cx="6819899" cy="5632311"/>
          </a:xfrm>
          <a:prstGeom prst="rect">
            <a:avLst/>
          </a:prstGeom>
        </p:spPr>
        <p:txBody>
          <a:bodyPr wrap="square">
            <a:spAutoFit/>
          </a:bodyPr>
          <a:lstStyle/>
          <a:p>
            <a:r>
              <a:rPr lang="en-US" dirty="0" smtClean="0"/>
              <a:t>On the grid paper draw a parallelogram. </a:t>
            </a:r>
          </a:p>
          <a:p>
            <a:endParaRPr lang="en-US" dirty="0"/>
          </a:p>
          <a:p>
            <a:endParaRPr lang="en-US" dirty="0" smtClean="0"/>
          </a:p>
          <a:p>
            <a:endParaRPr lang="en-US" dirty="0" smtClean="0"/>
          </a:p>
          <a:p>
            <a:endParaRPr lang="en-US" dirty="0"/>
          </a:p>
          <a:p>
            <a:r>
              <a:rPr lang="en-US" dirty="0"/>
              <a:t>C</a:t>
            </a:r>
            <a:r>
              <a:rPr lang="en-US" dirty="0" smtClean="0"/>
              <a:t>ut the parallelogram so that you have a triangles. </a:t>
            </a:r>
          </a:p>
          <a:p>
            <a:endParaRPr lang="en-US" dirty="0"/>
          </a:p>
          <a:p>
            <a:endParaRPr lang="en-US" dirty="0" smtClean="0"/>
          </a:p>
          <a:p>
            <a:endParaRPr lang="en-US" dirty="0" smtClean="0"/>
          </a:p>
          <a:p>
            <a:endParaRPr lang="en-US" dirty="0"/>
          </a:p>
          <a:p>
            <a:r>
              <a:rPr lang="en-US" dirty="0" smtClean="0"/>
              <a:t>Move the triangle to the opposite side of the parallelogram.</a:t>
            </a:r>
          </a:p>
          <a:p>
            <a:endParaRPr lang="en-US" dirty="0"/>
          </a:p>
          <a:p>
            <a:endParaRPr lang="en-US" dirty="0" smtClean="0"/>
          </a:p>
          <a:p>
            <a:endParaRPr lang="en-US" dirty="0" smtClean="0"/>
          </a:p>
          <a:p>
            <a:endParaRPr lang="en-US" dirty="0" smtClean="0"/>
          </a:p>
          <a:p>
            <a:r>
              <a:rPr lang="en-US" dirty="0" smtClean="0"/>
              <a:t>Discussion</a:t>
            </a:r>
          </a:p>
          <a:p>
            <a:endParaRPr lang="en-US" dirty="0"/>
          </a:p>
          <a:p>
            <a:r>
              <a:rPr lang="en-US" dirty="0" smtClean="0"/>
              <a:t>What shape do you have now?</a:t>
            </a:r>
          </a:p>
          <a:p>
            <a:r>
              <a:rPr lang="en-US" dirty="0" smtClean="0"/>
              <a:t>Has the area of the shape changed? </a:t>
            </a:r>
          </a:p>
          <a:p>
            <a:r>
              <a:rPr lang="en-US" dirty="0" smtClean="0"/>
              <a:t>What conclusions can you make?</a:t>
            </a:r>
            <a:endParaRPr lang="en-US" dirty="0"/>
          </a:p>
        </p:txBody>
      </p:sp>
      <p:sp>
        <p:nvSpPr>
          <p:cNvPr id="5" name="Rectangle 4"/>
          <p:cNvSpPr/>
          <p:nvPr/>
        </p:nvSpPr>
        <p:spPr>
          <a:xfrm>
            <a:off x="2971800" y="1175657"/>
            <a:ext cx="2362200" cy="923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a:off x="5334000" y="1184739"/>
            <a:ext cx="914400" cy="9144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rot="10800000">
            <a:off x="1927330" y="1175656"/>
            <a:ext cx="1044470" cy="91439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1" y="2505517"/>
            <a:ext cx="2362200" cy="923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a:off x="5715001" y="2514599"/>
            <a:ext cx="914400" cy="914400"/>
          </a:xfrm>
          <a:prstGeom prst="rtTriangle">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rot="10800000">
            <a:off x="1981202" y="2505517"/>
            <a:ext cx="1143000" cy="91439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6200" y="3877118"/>
            <a:ext cx="2362200" cy="923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p:cNvSpPr/>
          <p:nvPr/>
        </p:nvSpPr>
        <p:spPr>
          <a:xfrm rot="10800000">
            <a:off x="2819401" y="3877118"/>
            <a:ext cx="1063990" cy="932564"/>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p:cNvSpPr/>
          <p:nvPr/>
        </p:nvSpPr>
        <p:spPr>
          <a:xfrm>
            <a:off x="1605644" y="3895282"/>
            <a:ext cx="914400" cy="914400"/>
          </a:xfrm>
          <a:prstGeom prst="rtTriangle">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460450" y="4200082"/>
            <a:ext cx="397710" cy="304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004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886200"/>
            <a:ext cx="6677809" cy="1946429"/>
          </a:xfrm>
        </p:spPr>
        <p:txBody>
          <a:bodyPr/>
          <a:lstStyle/>
          <a:p>
            <a:pPr marL="68580" indent="0">
              <a:buNone/>
            </a:pPr>
            <a:r>
              <a:rPr lang="en-US" dirty="0" smtClean="0"/>
              <a:t>Shape Cutter</a:t>
            </a:r>
          </a:p>
          <a:p>
            <a:endParaRPr lang="en-US" dirty="0"/>
          </a:p>
          <a:p>
            <a:r>
              <a:rPr lang="en-US" dirty="0">
                <a:hlinkClick r:id="rId2"/>
              </a:rPr>
              <a:t>http://</a:t>
            </a:r>
            <a:r>
              <a:rPr lang="en-US" dirty="0" smtClean="0">
                <a:hlinkClick r:id="rId2"/>
              </a:rPr>
              <a:t>illuminations.nctm.org/ActivityDetail.aspx?ID=72</a:t>
            </a:r>
            <a:endParaRPr lang="en-US" dirty="0" smtClean="0"/>
          </a:p>
          <a:p>
            <a:endParaRPr lang="en-US" dirty="0"/>
          </a:p>
        </p:txBody>
      </p:sp>
      <p:sp>
        <p:nvSpPr>
          <p:cNvPr id="4"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130052" name="Picture 4" descr="http://illuminations.nctm.org/Lessons/AreaForms/Para-Move-Tr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771" y="892629"/>
            <a:ext cx="4029075" cy="26574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Tree>
    <p:extLst>
      <p:ext uri="{BB962C8B-B14F-4D97-AF65-F5344CB8AC3E}">
        <p14:creationId xmlns:p14="http://schemas.microsoft.com/office/powerpoint/2010/main" val="1301985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8000"/>
              <a:t>Base</a:t>
            </a:r>
          </a:p>
        </p:txBody>
      </p:sp>
      <p:sp>
        <p:nvSpPr>
          <p:cNvPr id="5124" name="Rectangle 4"/>
          <p:cNvSpPr>
            <a:spLocks noGrp="1" noChangeArrowheads="1"/>
          </p:cNvSpPr>
          <p:nvPr>
            <p:ph type="body" sz="half" idx="2"/>
          </p:nvPr>
        </p:nvSpPr>
        <p:spPr/>
        <p:txBody>
          <a:bodyPr>
            <a:normAutofit lnSpcReduction="10000"/>
          </a:bodyPr>
          <a:lstStyle/>
          <a:p>
            <a:pPr marL="68580" indent="0">
              <a:buNone/>
            </a:pPr>
            <a:r>
              <a:rPr lang="en-US" sz="4400" b="1" dirty="0"/>
              <a:t>Definition:</a:t>
            </a:r>
            <a:endParaRPr lang="en-US" sz="4000" dirty="0"/>
          </a:p>
          <a:p>
            <a:r>
              <a:rPr lang="en-US" sz="4000" dirty="0"/>
              <a:t>A side or face of a figure on which the figure stands.</a:t>
            </a:r>
            <a:endParaRPr lang="en-US" sz="4400" b="1" dirty="0"/>
          </a:p>
        </p:txBody>
      </p:sp>
      <p:pic>
        <p:nvPicPr>
          <p:cNvPr id="5125" name="Picture 5" descr="C:\Documents and Settings\stonej2\Application Data\Microsoft\Media Catalog\Downloaded Clips\cl0\ED00281_.wmf"/>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2728913"/>
            <a:ext cx="3810000" cy="2619375"/>
          </a:xfrm>
        </p:spPr>
      </p:pic>
      <p:pic>
        <p:nvPicPr>
          <p:cNvPr id="5126" name="~PP3773.WAV">
            <a:hlinkClick r:id="" action="ppaction://media"/>
          </p:cNvPr>
          <p:cNvPicPr>
            <a:picLocks noChangeAspect="1" noChangeArrowheads="1"/>
          </p:cNvPicPr>
          <p:nvPr>
            <a:wavAudioFile r:embed="rId1" name="~PP3014.WAV"/>
          </p:nvPr>
        </p:nvPicPr>
        <p:blipFill>
          <a:blip r:embed="rId5">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279688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126"/>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8000"/>
              <a:t>Height</a:t>
            </a:r>
          </a:p>
        </p:txBody>
      </p:sp>
      <p:sp>
        <p:nvSpPr>
          <p:cNvPr id="8196" name="Rectangle 4"/>
          <p:cNvSpPr>
            <a:spLocks noGrp="1" noChangeArrowheads="1"/>
          </p:cNvSpPr>
          <p:nvPr>
            <p:ph type="body" sz="half" idx="2"/>
          </p:nvPr>
        </p:nvSpPr>
        <p:spPr/>
        <p:txBody>
          <a:bodyPr/>
          <a:lstStyle/>
          <a:p>
            <a:pPr marL="68580" indent="0">
              <a:buNone/>
            </a:pPr>
            <a:r>
              <a:rPr lang="en-US" sz="4400" b="1" dirty="0"/>
              <a:t>Definition:</a:t>
            </a:r>
          </a:p>
          <a:p>
            <a:r>
              <a:rPr lang="en-US" sz="3600" dirty="0"/>
              <a:t>The distance from the bottom to the top of a figure.</a:t>
            </a:r>
          </a:p>
        </p:txBody>
      </p:sp>
      <p:pic>
        <p:nvPicPr>
          <p:cNvPr id="8200" name="Picture 8" descr="C:\Documents and Settings\stonej2\Application Data\Microsoft\Media Catalog\Downloaded Clips\cl0\ED00284_.wmf"/>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022350" y="1981200"/>
            <a:ext cx="3136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P3773.WAV">
            <a:hlinkClick r:id="" action="ppaction://media"/>
          </p:cNvPr>
          <p:cNvPicPr>
            <a:picLocks noChangeAspect="1" noChangeArrowheads="1"/>
          </p:cNvPicPr>
          <p:nvPr>
            <a:wavAudioFile r:embed="rId1" name="~PP3921.WAV"/>
          </p:nvPr>
        </p:nvPicPr>
        <p:blipFill>
          <a:blip r:embed="rId4">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59736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20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201"/>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2971800" cy="1700213"/>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762000" y="1295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t>Area of Parallelograms</a:t>
            </a:r>
          </a:p>
        </p:txBody>
      </p:sp>
      <p:sp>
        <p:nvSpPr>
          <p:cNvPr id="13319" name="AutoShape 7"/>
          <p:cNvSpPr>
            <a:spLocks noChangeArrowheads="1"/>
          </p:cNvSpPr>
          <p:nvPr/>
        </p:nvSpPr>
        <p:spPr bwMode="auto">
          <a:xfrm>
            <a:off x="838200" y="3505200"/>
            <a:ext cx="2895600" cy="1905000"/>
          </a:xfrm>
          <a:prstGeom prst="parallelogram">
            <a:avLst>
              <a:gd name="adj" fmla="val 38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Text Box 8"/>
          <p:cNvSpPr txBox="1">
            <a:spLocks noChangeArrowheads="1"/>
          </p:cNvSpPr>
          <p:nvPr/>
        </p:nvSpPr>
        <p:spPr bwMode="auto">
          <a:xfrm>
            <a:off x="1600200" y="4114800"/>
            <a:ext cx="488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solidFill>
                  <a:srgbClr val="660066"/>
                </a:solidFill>
              </a:rPr>
              <a:t>3 m</a:t>
            </a:r>
          </a:p>
        </p:txBody>
      </p:sp>
      <p:sp>
        <p:nvSpPr>
          <p:cNvPr id="13321" name="Line 9"/>
          <p:cNvSpPr>
            <a:spLocks noChangeShapeType="1"/>
          </p:cNvSpPr>
          <p:nvPr/>
        </p:nvSpPr>
        <p:spPr bwMode="auto">
          <a:xfrm>
            <a:off x="1570038" y="3497263"/>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Text Box 10"/>
          <p:cNvSpPr txBox="1">
            <a:spLocks noChangeArrowheads="1"/>
          </p:cNvSpPr>
          <p:nvPr/>
        </p:nvSpPr>
        <p:spPr bwMode="auto">
          <a:xfrm>
            <a:off x="1600200" y="5486400"/>
            <a:ext cx="968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660066"/>
                </a:solidFill>
              </a:rPr>
              <a:t>5 m</a:t>
            </a:r>
          </a:p>
        </p:txBody>
      </p:sp>
      <p:sp>
        <p:nvSpPr>
          <p:cNvPr id="13323" name="Text Box 11"/>
          <p:cNvSpPr txBox="1">
            <a:spLocks noChangeArrowheads="1"/>
          </p:cNvSpPr>
          <p:nvPr/>
        </p:nvSpPr>
        <p:spPr bwMode="auto">
          <a:xfrm>
            <a:off x="3810000" y="4267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324" name="Text Box 12"/>
          <p:cNvSpPr txBox="1">
            <a:spLocks noChangeArrowheads="1"/>
          </p:cNvSpPr>
          <p:nvPr/>
        </p:nvSpPr>
        <p:spPr bwMode="auto">
          <a:xfrm>
            <a:off x="4022725" y="3773488"/>
            <a:ext cx="1768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A = bh</a:t>
            </a:r>
          </a:p>
          <a:p>
            <a:r>
              <a:rPr lang="en-US" sz="2400"/>
              <a:t>A = 5 </a:t>
            </a:r>
            <a:r>
              <a:rPr lang="en-US" sz="2400">
                <a:cs typeface="Arial" charset="0"/>
              </a:rPr>
              <a:t>• 3</a:t>
            </a:r>
          </a:p>
          <a:p>
            <a:r>
              <a:rPr lang="en-US" sz="2400">
                <a:cs typeface="Arial" charset="0"/>
              </a:rPr>
              <a:t>A = 15 m</a:t>
            </a:r>
            <a:r>
              <a:rPr lang="en-US" sz="2400" baseline="30000">
                <a:cs typeface="Arial" charset="0"/>
              </a:rPr>
              <a:t>2</a:t>
            </a:r>
            <a:endParaRPr lang="en-US" sz="2400">
              <a:cs typeface="Arial" charset="0"/>
            </a:endParaRPr>
          </a:p>
        </p:txBody>
      </p:sp>
      <p:sp>
        <p:nvSpPr>
          <p:cNvPr id="10"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331992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762000" y="1295400"/>
            <a:ext cx="66294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t>Area of </a:t>
            </a:r>
            <a:r>
              <a:rPr lang="en-US" sz="3200" dirty="0" smtClean="0"/>
              <a:t>Parallelograms</a:t>
            </a:r>
          </a:p>
          <a:p>
            <a:pPr>
              <a:spcBef>
                <a:spcPct val="50000"/>
              </a:spcBef>
            </a:pPr>
            <a:r>
              <a:rPr lang="en-US" sz="3200" dirty="0" smtClean="0"/>
              <a:t>Online Area Tool</a:t>
            </a:r>
            <a:endParaRPr lang="en-US" sz="3200" dirty="0"/>
          </a:p>
          <a:p>
            <a:pPr>
              <a:spcBef>
                <a:spcPct val="50000"/>
              </a:spcBef>
            </a:pPr>
            <a:r>
              <a:rPr lang="en-US" sz="3200" dirty="0" smtClean="0">
                <a:hlinkClick r:id="rId2"/>
              </a:rPr>
              <a:t>http://illuminations.nctm.org/ActivityDetail.aspx?ID=108</a:t>
            </a:r>
            <a:endParaRPr lang="en-US" sz="3200" dirty="0" smtClean="0"/>
          </a:p>
          <a:p>
            <a:pPr>
              <a:spcBef>
                <a:spcPct val="50000"/>
              </a:spcBef>
            </a:pPr>
            <a:endParaRPr lang="en-US" sz="3200" dirty="0"/>
          </a:p>
        </p:txBody>
      </p:sp>
      <p:sp>
        <p:nvSpPr>
          <p:cNvPr id="13323" name="Text Box 11"/>
          <p:cNvSpPr txBox="1">
            <a:spLocks noChangeArrowheads="1"/>
          </p:cNvSpPr>
          <p:nvPr/>
        </p:nvSpPr>
        <p:spPr bwMode="auto">
          <a:xfrm>
            <a:off x="3810000" y="42672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0"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Practice</a:t>
            </a:r>
            <a:endParaRPr lang="en-US" sz="2800" dirty="0">
              <a:solidFill>
                <a:schemeClr val="tx1"/>
              </a:solidFill>
            </a:endParaRPr>
          </a:p>
        </p:txBody>
      </p:sp>
    </p:spTree>
    <p:extLst>
      <p:ext uri="{BB962C8B-B14F-4D97-AF65-F5344CB8AC3E}">
        <p14:creationId xmlns:p14="http://schemas.microsoft.com/office/powerpoint/2010/main" val="2623554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762000" y="685800"/>
            <a:ext cx="7262307" cy="5867400"/>
          </a:xfrm>
        </p:spPr>
        <p:txBody>
          <a:bodyPr>
            <a:normAutofit/>
          </a:bodyPr>
          <a:lstStyle/>
          <a:p>
            <a:pPr marL="68580" indent="0">
              <a:buNone/>
            </a:pPr>
            <a:r>
              <a:rPr lang="en-US" dirty="0"/>
              <a:t>Application, Analysis, Synthesis, </a:t>
            </a:r>
            <a:r>
              <a:rPr lang="en-US" dirty="0" smtClean="0"/>
              <a:t>Evaluation</a:t>
            </a:r>
          </a:p>
          <a:p>
            <a:pPr marL="68580" indent="0">
              <a:buNone/>
            </a:pPr>
            <a:endParaRPr lang="en-US" dirty="0"/>
          </a:p>
          <a:p>
            <a:pPr marL="68580" indent="0">
              <a:buNone/>
            </a:pPr>
            <a:r>
              <a:rPr lang="en-US" dirty="0" smtClean="0"/>
              <a:t>Can you name a state that is shaped like a parallelogram?</a:t>
            </a:r>
          </a:p>
          <a:p>
            <a:pPr marL="68580" indent="0">
              <a:buNone/>
            </a:pPr>
            <a:endParaRPr lang="en-US" dirty="0"/>
          </a:p>
          <a:p>
            <a:pPr marL="68580" indent="0">
              <a:buNone/>
            </a:pPr>
            <a:r>
              <a:rPr lang="en-US" dirty="0" smtClean="0"/>
              <a:t>What </a:t>
            </a:r>
            <a:r>
              <a:rPr lang="en-US" dirty="0"/>
              <a:t>is the area of the state of Tennessee? </a:t>
            </a:r>
            <a:endParaRPr lang="en-US" dirty="0" smtClean="0"/>
          </a:p>
          <a:p>
            <a:pPr marL="68580" indent="0">
              <a:buNone/>
            </a:pPr>
            <a:endParaRPr lang="en-US" dirty="0"/>
          </a:p>
          <a:p>
            <a:pPr marL="68580" indent="0">
              <a:buNone/>
            </a:pPr>
            <a:endParaRPr lang="en-US" dirty="0" smtClean="0"/>
          </a:p>
          <a:p>
            <a:pPr marL="68580" indent="0">
              <a:buNone/>
            </a:pPr>
            <a:endParaRPr lang="en-US" dirty="0" smtClean="0"/>
          </a:p>
          <a:p>
            <a:pPr marL="68580" indent="0">
              <a:buNone/>
            </a:pPr>
            <a:endParaRPr lang="en-US" dirty="0"/>
          </a:p>
          <a:p>
            <a:pPr marL="68580" indent="0">
              <a:buNone/>
            </a:pPr>
            <a:r>
              <a:rPr lang="en-US" dirty="0" smtClean="0"/>
              <a:t>Using a scaled map take measure the height </a:t>
            </a:r>
            <a:r>
              <a:rPr lang="en-US" dirty="0"/>
              <a:t>and </a:t>
            </a:r>
            <a:r>
              <a:rPr lang="en-US" dirty="0" smtClean="0"/>
              <a:t>base. </a:t>
            </a:r>
            <a:r>
              <a:rPr lang="en-US" dirty="0"/>
              <a:t>U</a:t>
            </a:r>
            <a:r>
              <a:rPr lang="en-US" dirty="0" smtClean="0"/>
              <a:t>se </a:t>
            </a:r>
            <a:r>
              <a:rPr lang="en-US" dirty="0"/>
              <a:t>the formula to find the area</a:t>
            </a:r>
            <a:r>
              <a:rPr lang="en-US" dirty="0" smtClean="0"/>
              <a:t>.</a:t>
            </a:r>
          </a:p>
          <a:p>
            <a:pPr marL="68580" indent="0">
              <a:buNone/>
            </a:pPr>
            <a:r>
              <a:rPr lang="en-US" dirty="0" smtClean="0"/>
              <a:t>Use the map scale to determine the area.</a:t>
            </a:r>
          </a:p>
          <a:p>
            <a:pPr marL="68580" indent="0">
              <a:buNone/>
            </a:pPr>
            <a:endParaRPr lang="en-US" dirty="0"/>
          </a:p>
          <a:p>
            <a:pPr marL="68580" indent="0">
              <a:buNone/>
            </a:pPr>
            <a:endParaRPr lang="en-US" dirty="0"/>
          </a:p>
          <a:p>
            <a:pPr marL="68580" indent="0">
              <a:buNone/>
            </a:pPr>
            <a:endParaRPr lang="en-US" dirty="0" smtClean="0"/>
          </a:p>
          <a:p>
            <a:pPr marL="68580" indent="0">
              <a:buNone/>
            </a:pPr>
            <a:endParaRPr lang="en-US" dirty="0"/>
          </a:p>
        </p:txBody>
      </p:sp>
      <p:pic>
        <p:nvPicPr>
          <p:cNvPr id="100354" name="Picture 2" descr="http://t3.gstatic.com/images?q=tbn:ANd9GcQdV1jUryU4q7lTmJuzguE4yk-9PGjgfepVc7vET8sIotlb9JiB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38500"/>
            <a:ext cx="3276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0356" name="Picture 4" descr="http://t1.gstatic.com/images?q=tbn:ANd9GcTLFwY6YaMfSLz8LuIGBOETwACq1pWWcv1Ern6yUWBkCS8yE9vm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38500"/>
            <a:ext cx="3867150" cy="1009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5152" y="2695575"/>
            <a:ext cx="7467600" cy="209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5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1143000" y="1981200"/>
            <a:ext cx="6477000" cy="3962400"/>
          </a:xfrm>
        </p:spPr>
        <p:txBody>
          <a:bodyPr>
            <a:normAutofit/>
          </a:bodyPr>
          <a:lstStyle/>
          <a:p>
            <a:pPr marL="68580" indent="0">
              <a:buNone/>
            </a:pPr>
            <a:r>
              <a:rPr lang="en-US" dirty="0"/>
              <a:t>The focus for this lesson was </a:t>
            </a:r>
            <a:r>
              <a:rPr lang="en-US" b="1" dirty="0" smtClean="0"/>
              <a:t>to s</a:t>
            </a:r>
            <a:r>
              <a:rPr lang="en-US" dirty="0" smtClean="0"/>
              <a:t>olve </a:t>
            </a:r>
            <a:r>
              <a:rPr lang="en-US" dirty="0"/>
              <a:t>contextual problems that require calculating the area of triangles and </a:t>
            </a:r>
            <a:r>
              <a:rPr lang="en-US" dirty="0" smtClean="0"/>
              <a:t>parallelograms.</a:t>
            </a:r>
            <a:endParaRPr lang="en-US" dirty="0"/>
          </a:p>
        </p:txBody>
      </p:sp>
    </p:spTree>
    <p:extLst>
      <p:ext uri="{BB962C8B-B14F-4D97-AF65-F5344CB8AC3E}">
        <p14:creationId xmlns:p14="http://schemas.microsoft.com/office/powerpoint/2010/main" val="351967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0"/>
            <a:ext cx="3886199" cy="461665"/>
          </a:xfrm>
          <a:prstGeom prst="rect">
            <a:avLst/>
          </a:prstGeom>
        </p:spPr>
        <p:txBody>
          <a:bodyPr wrap="square">
            <a:spAutoFit/>
          </a:bodyPr>
          <a:lstStyle/>
          <a:p>
            <a:pPr lvl="0" fontAlgn="base">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457200" y="410826"/>
            <a:ext cx="86106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b="1" dirty="0" smtClean="0">
                <a:solidFill>
                  <a:srgbClr val="C00000"/>
                </a:solidFill>
              </a:rPr>
              <a:t>Part 1</a:t>
            </a:r>
          </a:p>
          <a:p>
            <a:r>
              <a:rPr lang="en-US" sz="2400" b="1" dirty="0" smtClean="0">
                <a:solidFill>
                  <a:srgbClr val="0070C0"/>
                </a:solidFill>
              </a:rPr>
              <a:t>Lesson 1 </a:t>
            </a:r>
            <a:r>
              <a:rPr lang="en-US" sz="2400" dirty="0" smtClean="0"/>
              <a:t>Perimeter of Polygons</a:t>
            </a:r>
          </a:p>
          <a:p>
            <a:r>
              <a:rPr lang="en-US" sz="2400" b="1" dirty="0" smtClean="0">
                <a:solidFill>
                  <a:srgbClr val="0070C0"/>
                </a:solidFill>
              </a:rPr>
              <a:t>Lesson 2 </a:t>
            </a:r>
            <a:r>
              <a:rPr lang="en-US" sz="2400" dirty="0" smtClean="0"/>
              <a:t>Perimeter of Polygons with Missing Sides</a:t>
            </a:r>
            <a:br>
              <a:rPr lang="en-US" sz="2400" dirty="0" smtClean="0"/>
            </a:br>
            <a:endParaRPr lang="en-US" sz="2400" dirty="0" smtClean="0"/>
          </a:p>
          <a:p>
            <a:r>
              <a:rPr lang="en-US" sz="2400" b="1" dirty="0" smtClean="0">
                <a:solidFill>
                  <a:srgbClr val="C00000"/>
                </a:solidFill>
              </a:rPr>
              <a:t>Part 2</a:t>
            </a:r>
          </a:p>
          <a:p>
            <a:r>
              <a:rPr lang="en-US" sz="2400" b="1" dirty="0" smtClean="0">
                <a:solidFill>
                  <a:srgbClr val="0070C0"/>
                </a:solidFill>
              </a:rPr>
              <a:t>Lesson 3 </a:t>
            </a:r>
            <a:r>
              <a:rPr lang="en-US" sz="2400" dirty="0" smtClean="0"/>
              <a:t>Area of Rectangles</a:t>
            </a:r>
          </a:p>
          <a:p>
            <a:r>
              <a:rPr lang="en-US" sz="2400" b="1" dirty="0" smtClean="0">
                <a:solidFill>
                  <a:srgbClr val="0070C0"/>
                </a:solidFill>
              </a:rPr>
              <a:t>Lesson 4 </a:t>
            </a:r>
            <a:r>
              <a:rPr lang="en-US" sz="2400" dirty="0" smtClean="0"/>
              <a:t>Area of Triangles</a:t>
            </a:r>
          </a:p>
          <a:p>
            <a:r>
              <a:rPr lang="en-US" sz="2400" b="1" dirty="0" smtClean="0">
                <a:solidFill>
                  <a:srgbClr val="0070C0"/>
                </a:solidFill>
              </a:rPr>
              <a:t>Lesson 5 </a:t>
            </a:r>
            <a:r>
              <a:rPr lang="en-US" sz="2400" dirty="0" smtClean="0"/>
              <a:t>Area of Parallelograms</a:t>
            </a:r>
            <a:br>
              <a:rPr lang="en-US" sz="2400" dirty="0" smtClean="0"/>
            </a:br>
            <a:r>
              <a:rPr lang="en-US" sz="2400" b="1" dirty="0" smtClean="0">
                <a:solidFill>
                  <a:srgbClr val="0070C0"/>
                </a:solidFill>
              </a:rPr>
              <a:t>Lesson 6 </a:t>
            </a:r>
            <a:r>
              <a:rPr lang="en-US" sz="2400" dirty="0" smtClean="0"/>
              <a:t>Area of Irregular Shapes</a:t>
            </a:r>
            <a:br>
              <a:rPr lang="en-US" sz="2400" dirty="0" smtClean="0"/>
            </a:br>
            <a:endParaRPr lang="en-US" sz="2400" dirty="0" smtClean="0"/>
          </a:p>
          <a:p>
            <a:r>
              <a:rPr lang="en-US" sz="2400" b="1" dirty="0" smtClean="0">
                <a:solidFill>
                  <a:srgbClr val="C00000"/>
                </a:solidFill>
              </a:rPr>
              <a:t>Part 3</a:t>
            </a:r>
          </a:p>
          <a:p>
            <a:r>
              <a:rPr lang="en-US" sz="2400" b="1" dirty="0" smtClean="0">
                <a:solidFill>
                  <a:srgbClr val="0070C0"/>
                </a:solidFill>
              </a:rPr>
              <a:t>Lesson 7 </a:t>
            </a:r>
            <a:r>
              <a:rPr lang="en-US" sz="2400" dirty="0" smtClean="0"/>
              <a:t>Surface Area of Rectangular Prisms and Polyhedral Solids</a:t>
            </a:r>
            <a:br>
              <a:rPr lang="en-US" sz="2400" dirty="0" smtClean="0"/>
            </a:br>
            <a:endParaRPr lang="en-US" sz="2400" dirty="0" smtClean="0"/>
          </a:p>
          <a:p>
            <a:r>
              <a:rPr lang="en-US" sz="2400" b="1" dirty="0" smtClean="0">
                <a:solidFill>
                  <a:srgbClr val="C00000"/>
                </a:solidFill>
              </a:rPr>
              <a:t>Part 4</a:t>
            </a:r>
          </a:p>
          <a:p>
            <a:r>
              <a:rPr lang="en-US" sz="2400" b="1" dirty="0" smtClean="0">
                <a:solidFill>
                  <a:srgbClr val="0070C0"/>
                </a:solidFill>
              </a:rPr>
              <a:t>Lesson 8 </a:t>
            </a:r>
            <a:r>
              <a:rPr lang="en-US" sz="2400" dirty="0" smtClean="0"/>
              <a:t>Volume of Rectangular Prisms and Polyhedral Solids</a:t>
            </a:r>
          </a:p>
          <a:p>
            <a:endParaRPr lang="en-US" sz="800" dirty="0"/>
          </a:p>
        </p:txBody>
      </p:sp>
    </p:spTree>
    <p:extLst>
      <p:ext uri="{BB962C8B-B14F-4D97-AF65-F5344CB8AC3E}">
        <p14:creationId xmlns:p14="http://schemas.microsoft.com/office/powerpoint/2010/main" val="3077670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Reflection</a:t>
            </a:r>
            <a:endParaRPr lang="en-US" sz="2800" b="1" dirty="0">
              <a:solidFill>
                <a:schemeClr val="tx1"/>
              </a:solidFill>
            </a:endParaRPr>
          </a:p>
        </p:txBody>
      </p:sp>
      <p:sp>
        <p:nvSpPr>
          <p:cNvPr id="3" name="Content Placeholder 2"/>
          <p:cNvSpPr>
            <a:spLocks noGrp="1"/>
          </p:cNvSpPr>
          <p:nvPr>
            <p:ph idx="1"/>
          </p:nvPr>
        </p:nvSpPr>
        <p:spPr>
          <a:xfrm>
            <a:off x="1082345" y="838200"/>
            <a:ext cx="6537655" cy="5105400"/>
          </a:xfrm>
        </p:spPr>
        <p:txBody>
          <a:bodyPr>
            <a:normAutofit/>
          </a:bodyPr>
          <a:lstStyle/>
          <a:p>
            <a:pPr marL="68580" indent="0">
              <a:buNone/>
            </a:pPr>
            <a:r>
              <a:rPr lang="en-US" dirty="0" smtClean="0"/>
              <a:t>Work with a partner.</a:t>
            </a:r>
          </a:p>
          <a:p>
            <a:pPr marL="68580" indent="0">
              <a:buNone/>
            </a:pPr>
            <a:endParaRPr lang="en-US" dirty="0"/>
          </a:p>
          <a:p>
            <a:pPr marL="68580" indent="0">
              <a:buNone/>
            </a:pPr>
            <a:r>
              <a:rPr lang="en-US" dirty="0" smtClean="0"/>
              <a:t>Name three objects that have the parallelogram shape.</a:t>
            </a:r>
          </a:p>
          <a:p>
            <a:pPr marL="68580" indent="0">
              <a:buNone/>
            </a:pPr>
            <a:endParaRPr lang="en-US" dirty="0"/>
          </a:p>
          <a:p>
            <a:pPr marL="68580" indent="0">
              <a:buNone/>
            </a:pPr>
            <a:r>
              <a:rPr lang="en-US" dirty="0" smtClean="0"/>
              <a:t>Tell one example when you would need to determine the area of a parallelogram.</a:t>
            </a:r>
            <a:endParaRPr lang="en-US" dirty="0"/>
          </a:p>
        </p:txBody>
      </p:sp>
      <p:pic>
        <p:nvPicPr>
          <p:cNvPr id="82946" name="Picture 2" descr="http://t3.gstatic.com/images?q=tbn:ANd9GcSVsSVNW5eYntiKvpmuLcWjEE4uhGlm6rJeLbtD1enmLsok_JPI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2948" name="Picture 4" descr="http://t0.gstatic.com/images?q=tbn:ANd9GcTvlJ1qJtiCaOtm1TEkeffMto66PekneIK7Ei2jwyQnfGgQuK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http://t1.gstatic.com/images?q=tbn:ANd9GcRhP4z3JtScfRalarOavSYhbqkMwkcEKIKt-rPet3JyoJfPtI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733800"/>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http://t1.gstatic.com/images?q=tbn:ANd9GcS2JJMnFscARUqDROaqlYPAWTa6BBkbewcqRJ55_YhVNUq8950gx-3bkl8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5272087"/>
            <a:ext cx="12573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2954" name="Picture 10" descr="http://na.llnet.sims3store.cdn.ea.com/u/f/sims/sims3/sims3store/objects/lightingFloorAnC/Thumbnail_300x3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0386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350" y="3562350"/>
            <a:ext cx="86868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rgbClr val="0070C0"/>
                </a:solidFill>
              </a:rPr>
              <a:t>Lesson 5 </a:t>
            </a:r>
            <a:r>
              <a:rPr lang="en-US" sz="3600" dirty="0"/>
              <a:t>Area of Triangles</a:t>
            </a:r>
            <a:r>
              <a:rPr lang="en-US" dirty="0" smtClean="0"/>
              <a:t/>
            </a:r>
            <a:br>
              <a:rPr lang="en-US" dirty="0" smtClean="0"/>
            </a:br>
            <a:r>
              <a:rPr lang="en-US" dirty="0" smtClean="0"/>
              <a:t/>
            </a:r>
            <a:br>
              <a:rPr lang="en-US" dirty="0" smtClean="0"/>
            </a:br>
            <a:endParaRPr lang="en-US" dirty="0"/>
          </a:p>
          <a:p>
            <a:pPr marL="640080" lvl="2" indent="0">
              <a:buNone/>
            </a:pPr>
            <a:r>
              <a:rPr lang="en-US" b="1" dirty="0" smtClean="0"/>
              <a:t>Goal: </a:t>
            </a:r>
            <a:r>
              <a:rPr lang="en-US" dirty="0" smtClean="0"/>
              <a:t>Solve </a:t>
            </a:r>
            <a:r>
              <a:rPr lang="en-US" dirty="0"/>
              <a:t>contextual problems that require calculating the area of triangles and parallelograms. </a:t>
            </a:r>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49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fontScale="90000"/>
          </a:bodyPr>
          <a:lstStyle/>
          <a:p>
            <a:r>
              <a:rPr lang="en-US" sz="2800" b="1" dirty="0">
                <a:solidFill>
                  <a:schemeClr val="tx1"/>
                </a:solidFill>
              </a:rPr>
              <a:t>Essential </a:t>
            </a:r>
            <a:r>
              <a:rPr lang="en-US" sz="2800" b="1" dirty="0" smtClean="0">
                <a:solidFill>
                  <a:schemeClr val="tx1"/>
                </a:solidFill>
              </a:rPr>
              <a:t>Questions</a:t>
            </a:r>
            <a:endParaRPr lang="en-US" sz="2800" dirty="0">
              <a:solidFill>
                <a:schemeClr val="tx1"/>
              </a:solidFill>
            </a:endParaRPr>
          </a:p>
        </p:txBody>
      </p:sp>
      <p:sp>
        <p:nvSpPr>
          <p:cNvPr id="3" name="Content Placeholder 2"/>
          <p:cNvSpPr>
            <a:spLocks noGrp="1"/>
          </p:cNvSpPr>
          <p:nvPr>
            <p:ph idx="1"/>
          </p:nvPr>
        </p:nvSpPr>
        <p:spPr>
          <a:xfrm>
            <a:off x="838200" y="911752"/>
            <a:ext cx="6945086" cy="3927629"/>
          </a:xfrm>
        </p:spPr>
        <p:txBody>
          <a:bodyPr/>
          <a:lstStyle/>
          <a:p>
            <a:pPr marL="68580" lvl="0" indent="0">
              <a:buNone/>
            </a:pPr>
            <a:r>
              <a:rPr lang="en-US" dirty="0" smtClean="0"/>
              <a:t>How </a:t>
            </a:r>
            <a:r>
              <a:rPr lang="en-US" dirty="0"/>
              <a:t>is finding area different from finding perimeter</a:t>
            </a:r>
            <a:r>
              <a:rPr lang="en-US" dirty="0" smtClean="0"/>
              <a:t>?</a:t>
            </a:r>
            <a:endParaRPr lang="en-US" dirty="0"/>
          </a:p>
          <a:p>
            <a:endParaRPr lang="en-US" dirty="0"/>
          </a:p>
        </p:txBody>
      </p:sp>
      <p:pic>
        <p:nvPicPr>
          <p:cNvPr id="24578" name="Picture 2" descr="http://t2.gstatic.com/images?q=tbn:ANd9GcQMl6Za51BJLeJRaHPRS4ZAdaeccBiXNSzmHjGshVHVcJyB2u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2657475" cy="17240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109538" y="-10620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261938" y="-9096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414338" y="-7572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566738" y="-6048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floorcoverings.files.wordpress.com/2008/07/floor-t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7" y="4038600"/>
            <a:ext cx="2209800"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www.carpetheaven.es/images/Carpetfit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40932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032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4" name="TextBox 3"/>
          <p:cNvSpPr txBox="1"/>
          <p:nvPr/>
        </p:nvSpPr>
        <p:spPr>
          <a:xfrm>
            <a:off x="990600" y="1066800"/>
            <a:ext cx="7239000" cy="5078313"/>
          </a:xfrm>
          <a:prstGeom prst="rect">
            <a:avLst/>
          </a:prstGeom>
          <a:noFill/>
        </p:spPr>
        <p:txBody>
          <a:bodyPr wrap="square" rtlCol="0">
            <a:spAutoFit/>
          </a:bodyPr>
          <a:lstStyle/>
          <a:p>
            <a:r>
              <a:rPr lang="en-US" dirty="0" smtClean="0"/>
              <a:t>You will work with a partner. Your group will be given 3 rectangular pieces of paper. Cut each rectangular piece of paper on the diagonal like these.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Answer these questions.</a:t>
            </a:r>
          </a:p>
          <a:p>
            <a:endParaRPr lang="en-US" dirty="0"/>
          </a:p>
          <a:p>
            <a:r>
              <a:rPr lang="en-US" dirty="0" smtClean="0"/>
              <a:t>Are the two halves exactly the same size? </a:t>
            </a:r>
            <a:endParaRPr lang="en-US" dirty="0"/>
          </a:p>
          <a:p>
            <a:r>
              <a:rPr lang="en-US" dirty="0" smtClean="0"/>
              <a:t>Does the size of the rectangle effect the results?</a:t>
            </a:r>
          </a:p>
          <a:p>
            <a:endParaRPr lang="en-US" dirty="0"/>
          </a:p>
          <a:p>
            <a:endParaRPr lang="en-US" dirty="0"/>
          </a:p>
        </p:txBody>
      </p:sp>
      <p:sp>
        <p:nvSpPr>
          <p:cNvPr id="5" name="Rectangle 4"/>
          <p:cNvSpPr/>
          <p:nvPr/>
        </p:nvSpPr>
        <p:spPr>
          <a:xfrm>
            <a:off x="1143000" y="2286000"/>
            <a:ext cx="22098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95800" y="2209800"/>
            <a:ext cx="990600" cy="2133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00800" y="2209800"/>
            <a:ext cx="1447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1219200" y="2286000"/>
            <a:ext cx="2133600" cy="2010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2209800"/>
            <a:ext cx="990600" cy="213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400800" y="2209800"/>
            <a:ext cx="1447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00800" y="2544128"/>
            <a:ext cx="914400" cy="732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00800" y="2209800"/>
            <a:ext cx="14478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00800" y="2209800"/>
            <a:ext cx="1447800" cy="12192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89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8000"/>
              <a:t>Base</a:t>
            </a:r>
          </a:p>
        </p:txBody>
      </p:sp>
      <p:sp>
        <p:nvSpPr>
          <p:cNvPr id="5124" name="Rectangle 4"/>
          <p:cNvSpPr>
            <a:spLocks noGrp="1" noChangeArrowheads="1"/>
          </p:cNvSpPr>
          <p:nvPr>
            <p:ph type="body" sz="half" idx="2"/>
          </p:nvPr>
        </p:nvSpPr>
        <p:spPr/>
        <p:txBody>
          <a:bodyPr>
            <a:normAutofit lnSpcReduction="10000"/>
          </a:bodyPr>
          <a:lstStyle/>
          <a:p>
            <a:r>
              <a:rPr lang="en-US" sz="4400" b="1"/>
              <a:t>Definition:</a:t>
            </a:r>
            <a:endParaRPr lang="en-US" sz="4000"/>
          </a:p>
          <a:p>
            <a:r>
              <a:rPr lang="en-US" sz="4000"/>
              <a:t>A side or face of a figure on which the figure stands.</a:t>
            </a:r>
            <a:endParaRPr lang="en-US" sz="4400" b="1"/>
          </a:p>
        </p:txBody>
      </p:sp>
      <p:pic>
        <p:nvPicPr>
          <p:cNvPr id="5125" name="Picture 5" descr="C:\Documents and Settings\stonej2\Application Data\Microsoft\Media Catalog\Downloaded Clips\cl0\ED00281_.wmf"/>
          <p:cNvPicPr>
            <a:picLocks noGrp="1" noChangeAspect="1" noChangeArrowheads="1"/>
          </p:cNvPicPr>
          <p:nvPr>
            <p:ph type="clipArt" sz="half" idx="1"/>
          </p:nvPr>
        </p:nvPicPr>
        <p:blipFill>
          <a:blip r:embed="rId4" cstate="print">
            <a:extLst>
              <a:ext uri="{28A0092B-C50C-407E-A947-70E740481C1C}">
                <a14:useLocalDpi xmlns:a14="http://schemas.microsoft.com/office/drawing/2010/main" val="0"/>
              </a:ext>
            </a:extLst>
          </a:blip>
          <a:srcRect/>
          <a:stretch>
            <a:fillRect/>
          </a:stretch>
        </p:blipFill>
        <p:spPr>
          <a:xfrm>
            <a:off x="685800" y="2728913"/>
            <a:ext cx="3810000" cy="2619375"/>
          </a:xfrm>
        </p:spPr>
      </p:pic>
      <p:pic>
        <p:nvPicPr>
          <p:cNvPr id="5126" name="~PP3773.WAV">
            <a:hlinkClick r:id="" action="ppaction://media"/>
          </p:cNvPr>
          <p:cNvPicPr>
            <a:picLocks noChangeAspect="1" noChangeArrowheads="1"/>
          </p:cNvPicPr>
          <p:nvPr>
            <a:wavAudioFile r:embed="rId1" name="~PP3014.WAV"/>
          </p:nvPr>
        </p:nvPicPr>
        <p:blipFill>
          <a:blip r:embed="rId5">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1006162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126"/>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8000"/>
              <a:t>Height</a:t>
            </a:r>
          </a:p>
        </p:txBody>
      </p:sp>
      <p:sp>
        <p:nvSpPr>
          <p:cNvPr id="8196" name="Rectangle 4"/>
          <p:cNvSpPr>
            <a:spLocks noGrp="1" noChangeArrowheads="1"/>
          </p:cNvSpPr>
          <p:nvPr>
            <p:ph type="body" sz="half" idx="2"/>
          </p:nvPr>
        </p:nvSpPr>
        <p:spPr/>
        <p:txBody>
          <a:bodyPr/>
          <a:lstStyle/>
          <a:p>
            <a:r>
              <a:rPr lang="en-US" sz="4400" b="1"/>
              <a:t>Definition:</a:t>
            </a:r>
          </a:p>
          <a:p>
            <a:r>
              <a:rPr lang="en-US" sz="3600"/>
              <a:t>The distance from the bottom to the top of a figure.</a:t>
            </a:r>
          </a:p>
        </p:txBody>
      </p:sp>
      <p:pic>
        <p:nvPicPr>
          <p:cNvPr id="8200" name="Picture 8" descr="C:\Documents and Settings\stonej2\Application Data\Microsoft\Media Catalog\Downloaded Clips\cl0\ED00284_.wmf"/>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022350" y="1981200"/>
            <a:ext cx="3136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1" name="~PP3773.WAV">
            <a:hlinkClick r:id="" action="ppaction://media"/>
          </p:cNvPr>
          <p:cNvPicPr>
            <a:picLocks noChangeAspect="1" noChangeArrowheads="1"/>
          </p:cNvPicPr>
          <p:nvPr>
            <a:wavAudioFile r:embed="rId1" name="~PP3921.WAV"/>
          </p:nvPr>
        </p:nvPicPr>
        <p:blipFill>
          <a:blip r:embed="rId4">
            <a:extLst>
              <a:ext uri="{28A0092B-C50C-407E-A947-70E740481C1C}">
                <a14:useLocalDpi xmlns:a14="http://schemas.microsoft.com/office/drawing/2010/main" val="0"/>
              </a:ext>
            </a:extLst>
          </a:blip>
          <a:srcRect/>
          <a:stretch>
            <a:fillRect/>
          </a:stretch>
        </p:blipFill>
        <p:spPr bwMode="auto">
          <a:xfrm>
            <a:off x="8726488" y="6440488"/>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380860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20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201"/>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Area of Triangle</a:t>
            </a:r>
          </a:p>
        </p:txBody>
      </p:sp>
      <p:sp>
        <p:nvSpPr>
          <p:cNvPr id="11267" name="Rectangle 3"/>
          <p:cNvSpPr>
            <a:spLocks noGrp="1" noChangeArrowheads="1"/>
          </p:cNvSpPr>
          <p:nvPr>
            <p:ph type="body" idx="1"/>
          </p:nvPr>
        </p:nvSpPr>
        <p:spPr>
          <a:xfrm>
            <a:off x="1219200" y="3079070"/>
            <a:ext cx="2784475" cy="1296987"/>
          </a:xfrm>
        </p:spPr>
        <p:txBody>
          <a:bodyPr/>
          <a:lstStyle/>
          <a:p>
            <a:r>
              <a:rPr lang="en-US" dirty="0"/>
              <a:t>A= ½bh </a:t>
            </a:r>
          </a:p>
          <a:p>
            <a:r>
              <a:rPr lang="en-US" dirty="0"/>
              <a:t>A= ½ </a:t>
            </a:r>
            <a:r>
              <a:rPr lang="en-US" dirty="0">
                <a:cs typeface="Arial" charset="0"/>
              </a:rPr>
              <a:t>• b • h</a:t>
            </a:r>
            <a:r>
              <a:rPr lang="en-US" dirty="0"/>
              <a:t> </a:t>
            </a:r>
          </a:p>
        </p:txBody>
      </p:sp>
      <p:sp>
        <p:nvSpPr>
          <p:cNvPr id="11268" name="AutoShape 4"/>
          <p:cNvSpPr>
            <a:spLocks noChangeArrowheads="1"/>
          </p:cNvSpPr>
          <p:nvPr/>
        </p:nvSpPr>
        <p:spPr bwMode="auto">
          <a:xfrm>
            <a:off x="6424612" y="3352800"/>
            <a:ext cx="1600200" cy="1981200"/>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Text Box 5"/>
          <p:cNvSpPr txBox="1">
            <a:spLocks noChangeArrowheads="1"/>
          </p:cNvSpPr>
          <p:nvPr/>
        </p:nvSpPr>
        <p:spPr bwMode="auto">
          <a:xfrm>
            <a:off x="6336505" y="5470525"/>
            <a:ext cx="1776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Base (bottom)</a:t>
            </a:r>
          </a:p>
        </p:txBody>
      </p:sp>
      <p:sp>
        <p:nvSpPr>
          <p:cNvPr id="11270" name="Text Box 6"/>
          <p:cNvSpPr txBox="1">
            <a:spLocks noChangeArrowheads="1"/>
          </p:cNvSpPr>
          <p:nvPr/>
        </p:nvSpPr>
        <p:spPr bwMode="auto">
          <a:xfrm>
            <a:off x="5715000" y="3929856"/>
            <a:ext cx="488950"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dirty="0"/>
              <a:t>Height</a:t>
            </a:r>
          </a:p>
        </p:txBody>
      </p:sp>
      <p:sp>
        <p:nvSpPr>
          <p:cNvPr id="11271" name="Text Box 7"/>
          <p:cNvSpPr txBox="1">
            <a:spLocks noChangeArrowheads="1"/>
          </p:cNvSpPr>
          <p:nvPr/>
        </p:nvSpPr>
        <p:spPr bwMode="auto">
          <a:xfrm>
            <a:off x="6858000" y="58674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8 km</a:t>
            </a:r>
          </a:p>
        </p:txBody>
      </p:sp>
      <p:sp>
        <p:nvSpPr>
          <p:cNvPr id="11272" name="Text Box 8"/>
          <p:cNvSpPr txBox="1">
            <a:spLocks noChangeArrowheads="1"/>
          </p:cNvSpPr>
          <p:nvPr/>
        </p:nvSpPr>
        <p:spPr bwMode="auto">
          <a:xfrm>
            <a:off x="5715000" y="4797425"/>
            <a:ext cx="4889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dirty="0"/>
              <a:t>= 9.5 km</a:t>
            </a:r>
          </a:p>
        </p:txBody>
      </p:sp>
      <p:sp>
        <p:nvSpPr>
          <p:cNvPr id="11273" name="Rectangle 9"/>
          <p:cNvSpPr>
            <a:spLocks noChangeArrowheads="1"/>
          </p:cNvSpPr>
          <p:nvPr/>
        </p:nvSpPr>
        <p:spPr bwMode="auto">
          <a:xfrm>
            <a:off x="838200" y="4570412"/>
            <a:ext cx="403860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pPr>
            <a:r>
              <a:rPr lang="en-US" sz="3200" dirty="0">
                <a:solidFill>
                  <a:schemeClr val="tx1"/>
                </a:solidFill>
              </a:rPr>
              <a:t>A= ½ </a:t>
            </a:r>
            <a:r>
              <a:rPr lang="en-US" sz="3200" dirty="0">
                <a:solidFill>
                  <a:schemeClr val="tx1"/>
                </a:solidFill>
                <a:cs typeface="Arial" charset="0"/>
              </a:rPr>
              <a:t>• 8 • 9.5</a:t>
            </a:r>
            <a:r>
              <a:rPr lang="en-US" sz="3200" dirty="0">
                <a:solidFill>
                  <a:schemeClr val="tx1"/>
                </a:solidFill>
              </a:rPr>
              <a:t> </a:t>
            </a:r>
          </a:p>
          <a:p>
            <a:pPr eaLnBrk="1" hangingPunct="1">
              <a:spcBef>
                <a:spcPct val="20000"/>
              </a:spcBef>
            </a:pPr>
            <a:r>
              <a:rPr lang="en-US" sz="3200" dirty="0">
                <a:solidFill>
                  <a:schemeClr val="tx1"/>
                </a:solidFill>
              </a:rPr>
              <a:t>A= 0.5 </a:t>
            </a:r>
            <a:r>
              <a:rPr lang="en-US" sz="3200" dirty="0">
                <a:solidFill>
                  <a:schemeClr val="tx1"/>
                </a:solidFill>
                <a:cs typeface="Arial" charset="0"/>
              </a:rPr>
              <a:t>• 8 • 9.5</a:t>
            </a:r>
          </a:p>
          <a:p>
            <a:pPr eaLnBrk="1" hangingPunct="1">
              <a:spcBef>
                <a:spcPct val="20000"/>
              </a:spcBef>
            </a:pPr>
            <a:r>
              <a:rPr lang="en-US" sz="3200" dirty="0">
                <a:solidFill>
                  <a:schemeClr val="tx1"/>
                </a:solidFill>
                <a:cs typeface="Arial" charset="0"/>
              </a:rPr>
              <a:t>A= 38 km</a:t>
            </a:r>
            <a:r>
              <a:rPr lang="en-US" sz="3200" baseline="30000" dirty="0">
                <a:solidFill>
                  <a:schemeClr val="tx1"/>
                </a:solidFill>
                <a:cs typeface="Arial" charset="0"/>
              </a:rPr>
              <a:t>2</a:t>
            </a:r>
            <a:r>
              <a:rPr lang="en-US" sz="3200" dirty="0">
                <a:solidFill>
                  <a:schemeClr val="tx1"/>
                </a:solidFill>
              </a:rPr>
              <a:t> </a:t>
            </a:r>
          </a:p>
        </p:txBody>
      </p:sp>
      <p:sp>
        <p:nvSpPr>
          <p:cNvPr id="10"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2172770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checkerboard(across)">
                                      <p:cBhvr>
                                        <p:cTn id="12" dur="500"/>
                                        <p:tgtEl>
                                          <p:spTgt spid="11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checkerboard(across)">
                                      <p:cBhvr>
                                        <p:cTn id="1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P spid="1127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752600" y="727075"/>
            <a:ext cx="4572000"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600" b="1"/>
              <a:t>Area of a Triangle</a:t>
            </a:r>
          </a:p>
          <a:p>
            <a:r>
              <a:rPr lang="en-US" sz="3600"/>
              <a:t>                             </a:t>
            </a:r>
            <a:r>
              <a:rPr lang="en-US" sz="3600">
                <a:solidFill>
                  <a:schemeClr val="tx1"/>
                </a:solidFill>
              </a:rPr>
              <a:t>                       </a:t>
            </a:r>
            <a:r>
              <a:rPr lang="en-US" sz="700">
                <a:solidFill>
                  <a:schemeClr val="tx1"/>
                </a:solidFill>
              </a:rPr>
              <a:t>                   </a:t>
            </a:r>
            <a:r>
              <a:rPr lang="en-US" sz="8500">
                <a:solidFill>
                  <a:schemeClr val="tx1"/>
                </a:solidFill>
              </a:rPr>
              <a:t> </a:t>
            </a:r>
            <a:r>
              <a:rPr lang="en-US" sz="1800">
                <a:solidFill>
                  <a:schemeClr val="tx1"/>
                </a:solidFill>
              </a:rPr>
              <a:t>                                           </a:t>
            </a: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2" y="1600200"/>
            <a:ext cx="28273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pic>
      <p:pic>
        <p:nvPicPr>
          <p:cNvPr id="122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92288"/>
            <a:ext cx="3124200" cy="1546225"/>
          </a:xfrm>
          <a:prstGeom prst="rect">
            <a:avLst/>
          </a:prstGeom>
          <a:noFill/>
          <a:extLst>
            <a:ext uri="{909E8E84-426E-40DD-AFC4-6F175D3DCCD1}">
              <a14:hiddenFill xmlns:a14="http://schemas.microsoft.com/office/drawing/2010/main">
                <a:solidFill>
                  <a:srgbClr val="FFFFFF"/>
                </a:solidFill>
              </a14:hiddenFill>
            </a:ext>
          </a:extLst>
        </p:spPr>
      </p:pic>
      <p:sp>
        <p:nvSpPr>
          <p:cNvPr id="12296" name="AutoShape 8"/>
          <p:cNvSpPr>
            <a:spLocks noChangeArrowheads="1"/>
          </p:cNvSpPr>
          <p:nvPr/>
        </p:nvSpPr>
        <p:spPr bwMode="auto">
          <a:xfrm>
            <a:off x="1524000" y="3886200"/>
            <a:ext cx="2590800" cy="2209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660066"/>
              </a:solidFill>
            </a:endParaRPr>
          </a:p>
        </p:txBody>
      </p:sp>
      <p:sp>
        <p:nvSpPr>
          <p:cNvPr id="12298" name="Text Box 10"/>
          <p:cNvSpPr txBox="1">
            <a:spLocks noChangeArrowheads="1"/>
          </p:cNvSpPr>
          <p:nvPr/>
        </p:nvSpPr>
        <p:spPr bwMode="auto">
          <a:xfrm>
            <a:off x="2743200" y="4800600"/>
            <a:ext cx="4889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solidFill>
                  <a:srgbClr val="660066"/>
                </a:solidFill>
              </a:rPr>
              <a:t>33 mm</a:t>
            </a:r>
          </a:p>
        </p:txBody>
      </p:sp>
      <p:sp>
        <p:nvSpPr>
          <p:cNvPr id="12299" name="Line 11"/>
          <p:cNvSpPr>
            <a:spLocks noChangeShapeType="1"/>
          </p:cNvSpPr>
          <p:nvPr/>
        </p:nvSpPr>
        <p:spPr bwMode="auto">
          <a:xfrm>
            <a:off x="2819400" y="38862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Text Box 12"/>
          <p:cNvSpPr txBox="1">
            <a:spLocks noChangeArrowheads="1"/>
          </p:cNvSpPr>
          <p:nvPr/>
        </p:nvSpPr>
        <p:spPr bwMode="auto">
          <a:xfrm>
            <a:off x="1965325" y="6107113"/>
            <a:ext cx="95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660066"/>
                </a:solidFill>
              </a:rPr>
              <a:t>54 mm</a:t>
            </a:r>
          </a:p>
        </p:txBody>
      </p:sp>
      <p:sp>
        <p:nvSpPr>
          <p:cNvPr id="12301" name="Text Box 13"/>
          <p:cNvSpPr txBox="1">
            <a:spLocks noChangeArrowheads="1"/>
          </p:cNvSpPr>
          <p:nvPr/>
        </p:nvSpPr>
        <p:spPr bwMode="auto">
          <a:xfrm>
            <a:off x="4495800" y="4267200"/>
            <a:ext cx="2514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 = ½ </a:t>
            </a:r>
            <a:r>
              <a:rPr lang="en-US">
                <a:cs typeface="Arial" charset="0"/>
              </a:rPr>
              <a:t>• 33 • 54</a:t>
            </a:r>
          </a:p>
          <a:p>
            <a:pPr>
              <a:spcBef>
                <a:spcPct val="50000"/>
              </a:spcBef>
            </a:pPr>
            <a:r>
              <a:rPr lang="en-US">
                <a:cs typeface="Arial" charset="0"/>
              </a:rPr>
              <a:t>A = 0.5 • 33 • 54</a:t>
            </a:r>
          </a:p>
          <a:p>
            <a:pPr>
              <a:spcBef>
                <a:spcPct val="50000"/>
              </a:spcBef>
            </a:pPr>
            <a:r>
              <a:rPr lang="en-US">
                <a:cs typeface="Arial" charset="0"/>
              </a:rPr>
              <a:t>A = 891 mm</a:t>
            </a:r>
            <a:r>
              <a:rPr lang="en-US" baseline="30000">
                <a:cs typeface="Arial" charset="0"/>
              </a:rPr>
              <a:t>2</a:t>
            </a:r>
            <a:endParaRPr lang="en-US">
              <a:cs typeface="Arial" charset="0"/>
            </a:endParaRPr>
          </a:p>
        </p:txBody>
      </p:sp>
      <p:sp>
        <p:nvSpPr>
          <p:cNvPr id="10" name="Title 1"/>
          <p:cNvSpPr txBox="1">
            <a:spLocks/>
          </p:cNvSpPr>
          <p:nvPr/>
        </p:nvSpPr>
        <p:spPr>
          <a:xfrm>
            <a:off x="4648200" y="0"/>
            <a:ext cx="3505200" cy="609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tx1"/>
                </a:solidFill>
              </a:rPr>
              <a:t>Formula</a:t>
            </a:r>
            <a:endParaRPr lang="en-US" sz="2800" dirty="0">
              <a:solidFill>
                <a:schemeClr val="tx1"/>
              </a:solidFill>
            </a:endParaRPr>
          </a:p>
        </p:txBody>
      </p:sp>
    </p:spTree>
    <p:extLst>
      <p:ext uri="{BB962C8B-B14F-4D97-AF65-F5344CB8AC3E}">
        <p14:creationId xmlns:p14="http://schemas.microsoft.com/office/powerpoint/2010/main" val="708416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diamond(in)">
                                      <p:cBhvr>
                                        <p:cTn id="7" dur="20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762000" y="685800"/>
            <a:ext cx="7262307" cy="5410200"/>
          </a:xfrm>
        </p:spPr>
        <p:txBody>
          <a:bodyPr>
            <a:normAutofit/>
          </a:bodyPr>
          <a:lstStyle/>
          <a:p>
            <a:pPr marL="68580" indent="0">
              <a:buNone/>
            </a:pPr>
            <a:r>
              <a:rPr lang="en-US" dirty="0"/>
              <a:t>Application, Analysis, Synthesis, </a:t>
            </a:r>
            <a:r>
              <a:rPr lang="en-US" dirty="0" smtClean="0"/>
              <a:t>Evaluation</a:t>
            </a:r>
          </a:p>
          <a:p>
            <a:pPr marL="68580" indent="0">
              <a:buNone/>
            </a:pPr>
            <a:endParaRPr lang="en-US" dirty="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r>
              <a:rPr lang="en-US" dirty="0" smtClean="0"/>
              <a:t>Design a bridge with popsicle sticks. Measure the area of your bridge.</a:t>
            </a:r>
            <a:r>
              <a:rPr lang="en-US" dirty="0"/>
              <a:t/>
            </a:r>
            <a:br>
              <a:rPr lang="en-US" dirty="0"/>
            </a:br>
            <a:r>
              <a:rPr lang="en-US" dirty="0"/>
              <a:t/>
            </a:r>
            <a:br>
              <a:rPr lang="en-US" dirty="0"/>
            </a:br>
            <a:endParaRPr lang="en-US" dirty="0"/>
          </a:p>
        </p:txBody>
      </p:sp>
      <p:pic>
        <p:nvPicPr>
          <p:cNvPr id="99343" name="Picture 15" descr="Tru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39338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9345" name="Picture 17" descr="Trianglular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2847975" cy="183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5434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1295400" y="1143000"/>
            <a:ext cx="6537655" cy="3352800"/>
          </a:xfrm>
        </p:spPr>
        <p:txBody>
          <a:bodyPr>
            <a:normAutofit/>
          </a:bodyPr>
          <a:lstStyle/>
          <a:p>
            <a:pPr marL="68580" indent="0">
              <a:buNone/>
            </a:pPr>
            <a:r>
              <a:rPr lang="en-US" dirty="0"/>
              <a:t>The focus for this lesson was </a:t>
            </a:r>
            <a:r>
              <a:rPr lang="en-US" dirty="0" smtClean="0"/>
              <a:t>to learn how to solve </a:t>
            </a:r>
            <a:r>
              <a:rPr lang="en-US" dirty="0"/>
              <a:t>contextual problems that require calculating the area of triangles and parallelograms.</a:t>
            </a:r>
          </a:p>
          <a:p>
            <a:pPr marL="68580" indent="0">
              <a:buNone/>
            </a:pPr>
            <a:endParaRPr lang="en-US" dirty="0"/>
          </a:p>
        </p:txBody>
      </p:sp>
      <p:pic>
        <p:nvPicPr>
          <p:cNvPr id="81921" name="Picture 1" descr="http://school.phillipmartin.info/facs_lifeskil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91618"/>
            <a:ext cx="6772275"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674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676400"/>
            <a:ext cx="4495800" cy="1569660"/>
          </a:xfrm>
          <a:prstGeom prst="rect">
            <a:avLst/>
          </a:prstGeom>
          <a:noFill/>
        </p:spPr>
        <p:txBody>
          <a:bodyPr wrap="square" rtlCol="0">
            <a:spAutoFit/>
          </a:bodyPr>
          <a:lstStyle/>
          <a:p>
            <a:r>
              <a:rPr lang="en-US" sz="9600" dirty="0" smtClean="0">
                <a:solidFill>
                  <a:srgbClr val="C00000"/>
                </a:solidFill>
              </a:rPr>
              <a:t>PART 1</a:t>
            </a:r>
            <a:endParaRPr lang="en-US" sz="9600" dirty="0">
              <a:solidFill>
                <a:srgbClr val="C00000"/>
              </a:solidFill>
            </a:endParaRPr>
          </a:p>
        </p:txBody>
      </p:sp>
      <p:pic>
        <p:nvPicPr>
          <p:cNvPr id="110593" name="Picture 1" descr="http://numbers.phillipmartin.info/number_01%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429" y="2362200"/>
            <a:ext cx="42862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432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Reflection</a:t>
            </a:r>
            <a:endParaRPr lang="en-US" sz="2800" b="1" dirty="0">
              <a:solidFill>
                <a:schemeClr val="tx1"/>
              </a:solidFill>
            </a:endParaRPr>
          </a:p>
        </p:txBody>
      </p:sp>
      <p:sp>
        <p:nvSpPr>
          <p:cNvPr id="3" name="Content Placeholder 2"/>
          <p:cNvSpPr>
            <a:spLocks noGrp="1"/>
          </p:cNvSpPr>
          <p:nvPr>
            <p:ph idx="1"/>
          </p:nvPr>
        </p:nvSpPr>
        <p:spPr>
          <a:xfrm>
            <a:off x="1082345" y="838200"/>
            <a:ext cx="6537655" cy="5105400"/>
          </a:xfrm>
        </p:spPr>
        <p:txBody>
          <a:bodyPr>
            <a:normAutofit/>
          </a:bodyPr>
          <a:lstStyle/>
          <a:p>
            <a:pPr marL="68580" indent="0">
              <a:buNone/>
            </a:pPr>
            <a:r>
              <a:rPr lang="en-US" dirty="0" smtClean="0"/>
              <a:t>Tell a partner one thing you have learned in </a:t>
            </a:r>
            <a:r>
              <a:rPr lang="en-US" dirty="0"/>
              <a:t>this lesson</a:t>
            </a:r>
            <a:r>
              <a:rPr lang="en-US" dirty="0" smtClean="0"/>
              <a:t>.</a:t>
            </a:r>
          </a:p>
          <a:p>
            <a:pPr marL="68580" indent="0">
              <a:buNone/>
            </a:pPr>
            <a:endParaRPr lang="en-US" dirty="0"/>
          </a:p>
          <a:p>
            <a:pPr marL="68580" indent="0">
              <a:buNone/>
            </a:pPr>
            <a:r>
              <a:rPr lang="en-US" dirty="0" smtClean="0"/>
              <a:t>Tell one thing you felt was confusing.</a:t>
            </a:r>
            <a:endParaRPr lang="en-US" dirty="0"/>
          </a:p>
          <a:p>
            <a:pPr marL="68580" indent="0">
              <a:buNone/>
            </a:pPr>
            <a:endParaRPr lang="en-US" dirty="0"/>
          </a:p>
        </p:txBody>
      </p:sp>
      <p:pic>
        <p:nvPicPr>
          <p:cNvPr id="80897" name="Picture 1" descr="http://occupations.phillipmartin.info/occupations_architec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61722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96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a:t>
            </a:r>
            <a:r>
              <a:rPr lang="en-US" sz="3600" b="1" dirty="0" smtClean="0">
                <a:solidFill>
                  <a:schemeClr val="bg2">
                    <a:lumMod val="50000"/>
                  </a:schemeClr>
                </a:solidFill>
              </a:rPr>
              <a:t>6 </a:t>
            </a:r>
            <a:r>
              <a:rPr lang="en-US" dirty="0"/>
              <a:t>Area of Irregular Shapes</a:t>
            </a:r>
            <a:r>
              <a:rPr lang="en-US" dirty="0" smtClean="0"/>
              <a:t/>
            </a:r>
            <a:br>
              <a:rPr lang="en-US" dirty="0" smtClean="0"/>
            </a:br>
            <a:endParaRPr lang="en-US" dirty="0"/>
          </a:p>
          <a:p>
            <a:pPr marL="640080" lvl="2" indent="0">
              <a:buNone/>
            </a:pPr>
            <a:r>
              <a:rPr lang="en-US" dirty="0" smtClean="0"/>
              <a:t>Goal: Decompose </a:t>
            </a:r>
            <a:r>
              <a:rPr lang="en-US" dirty="0"/>
              <a:t>irregular shapes to find perimeter and area. </a:t>
            </a:r>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142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fontScale="90000"/>
          </a:bodyPr>
          <a:lstStyle/>
          <a:p>
            <a:r>
              <a:rPr lang="en-US" sz="2800" b="1" dirty="0">
                <a:solidFill>
                  <a:schemeClr val="tx1"/>
                </a:solidFill>
              </a:rPr>
              <a:t>Essential </a:t>
            </a:r>
            <a:r>
              <a:rPr lang="en-US" sz="2800" b="1" dirty="0" smtClean="0">
                <a:solidFill>
                  <a:schemeClr val="tx1"/>
                </a:solidFill>
              </a:rPr>
              <a:t>Questions</a:t>
            </a:r>
            <a:endParaRPr lang="en-US" sz="2800" dirty="0">
              <a:solidFill>
                <a:schemeClr val="tx1"/>
              </a:solidFill>
            </a:endParaRPr>
          </a:p>
        </p:txBody>
      </p:sp>
      <p:sp>
        <p:nvSpPr>
          <p:cNvPr id="3" name="Content Placeholder 2"/>
          <p:cNvSpPr>
            <a:spLocks noGrp="1"/>
          </p:cNvSpPr>
          <p:nvPr>
            <p:ph idx="1"/>
          </p:nvPr>
        </p:nvSpPr>
        <p:spPr>
          <a:xfrm>
            <a:off x="838200" y="911752"/>
            <a:ext cx="6945086" cy="3927629"/>
          </a:xfrm>
        </p:spPr>
        <p:txBody>
          <a:bodyPr/>
          <a:lstStyle/>
          <a:p>
            <a:pPr marL="68580" lvl="0" indent="0">
              <a:buNone/>
            </a:pPr>
            <a:r>
              <a:rPr lang="en-US" dirty="0" smtClean="0"/>
              <a:t>How </a:t>
            </a:r>
            <a:r>
              <a:rPr lang="en-US" dirty="0"/>
              <a:t>is finding area different from finding perimeter</a:t>
            </a:r>
            <a:r>
              <a:rPr lang="en-US" dirty="0" smtClean="0"/>
              <a:t>?</a:t>
            </a:r>
            <a:endParaRPr lang="en-US" dirty="0"/>
          </a:p>
          <a:p>
            <a:endParaRPr lang="en-US" dirty="0"/>
          </a:p>
        </p:txBody>
      </p:sp>
      <p:pic>
        <p:nvPicPr>
          <p:cNvPr id="24578" name="Picture 2" descr="http://t2.gstatic.com/images?q=tbn:ANd9GcQMl6Za51BJLeJRaHPRS4ZAdaeccBiXNSzmHjGshVHVcJyB2u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2657475" cy="17240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109538" y="-10620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261938" y="-9096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414338" y="-7572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g;base64,/9j/4AAQSkZJRgABAQAAAQABAAD/2wCEAAkGBhQSERUUExQUFBQWFRcUFRcUFRcYFRcXFBcXFBQUFBQXHCYeFxwkHBQVHy8gJCcpLCwsFR4xNTAqNSYrLCkBCQoKDgwOGg8PGikcHCQpLCwpKSksKSwpKSkpKiksKSkpLCwsLCksKSkpLCksKSksKSkpLCwpLCkpLCwpLCwpLP/AABEIAOcA2gMBIgACEQEDEQH/xAAbAAABBQEBAAAAAAAAAAAAAAAFAQIDBAYAB//EAEQQAAECBAIFCQUFBwIHAAAAAAEAAgMEESEFMRJBUWFxBiJSgZGhscHwEzKS0eEUI0JicgczQ4Ki0vEVUxYXJIOTsvL/xAAaAQACAwEBAAAAAAAAAAAAAAADBAABAgUG/8QALxEAAgIBAgMHAgcBAQAAAAAAAAECEQMEEiExURMVMkFSYZEiQgUUcYGhseEzI//aAAwDAQACEQMRAD8A08aQcLt+iibEpmKKR/L2RH8Un9MN/wAkPmP2jSJ1RXf9sDxctOUHyYRKS5oJsdVSCFuQNvLmV/DDik79AeBKhmOWER4pCYIQ2+8/tNghvJFeYaOOb8grjE+2A2ljFPujo/mds3BZRrOsqQQ6mrqkm5JPiVM2ElZyc2O48exAmekg9haeI4hCYQ1LVul1n5yW0Im43TOnl9opq4fcR+xpdB59gL6n3WDSPHIBG3OtQZ6vruQbGmfdOAvrJ2mtynHyOf5mRjHnE7TVQlTnLJROSoUdLxtE7RrC0MhGBFq8Dl2hZsInhMxQ0PUtRKNAw7vl2hSexrklgQq38FaZA9a1toqwdHg2VWXY0xGB3ul7QeBIBRl8A02oNPQqEockaR6zIHRBYciKcCMkZw06JpqOY1V6Q2IFyZmRNQG1P3zGjTHTAH7wbd+/ii8nVrqFYQdo1Uo2yvw2IfIuROEUUAyZoS01LmoDy35SiSlXPH719WQR+Yi76bGi/Gg1rLdcSJW6R5p+1XHxHnPZtPMgAw66i8msQ9oDf5VjIcQAi+49aijOdUk1JNyTrrmSq73pBtuW468Uow2E8Y0qFB7ZRzD8jtHgq3tVewystoMNKZApp3SByQ51CmBW2vYmp4JS6M0knBCLwIAQPDpioCPSrlnzCp2rLDYKlbBT4SmhsWkQqvgoNjUvzajMeitG+Eh8/Aq0rcXTsFkjuTTMm2HS2ZOZ9alUxaF904DZ4K+wd1lFNsqKbbdy6y4o4r4MwZhqu+Gir4FFXfAXOUxyWMHlikhHRo7erboKZGhUAG7xW1IG4UabDI4IHoItCCy2ARr6JyzG0cFqIR2XTUeKAvgyR0NBsVgURxioYnCqFiaLiy7gUw9oY9hLXtAIIzC9DwvlRAj0bMUgRR+PKG7eegeNl51gD6MHYizoQdvSG5xbOt2anFWet4fKGgLS17dTmEEHfUWRRkEjVTivHZGFoXZVv6SW+CNQYjiOc5x4uJ8Sidv7AfyjfmbvEuUcGA0nSD3amMNSTqqcmrxHldjkaZmHOjGhFmNbXRa3MBvmda2c0QsNj7PvjwCXy5W0M4dPGD6gSK53SPaVVfFdtKvvh7FRjBYjOzc8aI9MkX9VVQv4dineUns6pqPFCM/pZbJUsDOijM2/pHtToM04kAkkV+iFipTVDGe3B2FMOi6Jp2LQSsdZcihCNyEfK6JqIbZWC0uTdHa/I0subDcrsNC5R6IwjVBTGydwsh82LFEi2yozbVa5lPkZBw5x4lQTWR3NPhQK1E953E+Krxsuqp8guxHw/scKXj/czL2KIwkSf+lg6vqovZ1/CzsPzXFtLzO24t+QMdBST8PnGmqyLwoNXDmtz1V1X2qlMxASeY3M9L5o0ZcOYvOH1cgdJxdCICtnAcCKrHRadEdpRrBsR5mjstfyKcwz8hLNDzD7HdarT1C1PY4HKyWPCsiyBIr4K/Vv+q0kEVCy+FikUjctXL5Bc3KqkdbA7gi3ACJyxtkhger8tEqEIYR02/esljrQIgO1vmtTNALN47C0nNuBY5lYmrRpPiAoqox2ox9iPSZ8Q81BMYa6n4Twc0+aHBSXkbnKLXMBxAubLmgurESWdXLwXCUPoppWhKVMienS7ucAcjbtsnRGqDWhQdNMNkjaaDcMVscxmrEhG0XUVfRJo4Z0FRt12XPGRGa6+SCnE4uKbxys1kGNkMkVl3LLYdNaQG3WtBIRam65fJ0dlO1YZZcKjO5Igw0CoTostIj5GQfmTvPiqcwbU226zZWni54lUIzquLtTRb9RtXqHiuwnUbOE1ulRTmKaRplVc1tkgbdWNGy85OVuz1GOFRSGSbbuOxpKHvl6hFYTKQ3nbRvaqwhokpVFAoR3Tl8AeNLUUsi3muaAC6ocB0gLOA30v1K7FgofFliDUI+DPtlYvqNNuVIMQHtFK6Q7x9OtFPaAt1LKy89EY6ukSNYN7daLMxdjaaQDa5G9Dw1J9ZIz5HKljcHxHtfoRAeorUykUUWNjzzTkQUcwSf02DaLHyS+aPmOaaf2mga5XIETf1bULLldlj6KVHSxHyv13Wfx1oq3rRuMe/JBcbFdCm/yQ8nhZuHiQMaxNfBqrEOCnezXP3DtAOalKKAO4o7My2kChfs26611pzFktCuXHT4FYtUb4SnEM7e5cWb1pMtqxJWcLaB12944IkXaQq06Q7xuP1QeKKGmauSTrV1ix4aiV0tNkb+lnI1eFL64/uXJSLou4rT4VG549f4WTdErfwR/Apit9aHqIVKwmmyXHabNht61KtOCydKRSbJJqHmgoaZiJ+MGF1SBc5oS+LpC1m6q696s4rhenNPLyaA1FfdaKA5az6uquiBWlTx4JvPlfZcBDT47z8ToMOpVzRsmSzArbmrhSlxO/wAkQRmUYBtNVCWWVqftojioRRGzuml7IHp1cW+rZXMNQxYSuuYo3MQoyDNAyLJVFlXhPLDQ+7W4IBHGhRc2UT4IdmE1jyuIpl06mis/C2EV0G/yil+3epsHgOgxK0o11jfsNOPinS7Cw7Rs+hRGFihpdjey3XceCceaLRzVpskJWkG2PqAr8s8AINJR6tB2K/AjJcdCcR2kKoHiZro8T5Isc/khmJNuOKxk8LNw8SKYTiE3SSrmD4uik+zt6IT2vqn1W4lMy7SkShJVOpC4geW3FL7QD4qzEmHBg90OdewAtwTfY6TmtGsDvzSTzg55pkLDqTKk4xsTcIzlVFNkd2lkKHZb6IzyenavLCCDv8tqE+xSwozmRA6pN/VqInbPJGpPiBeDs5KUFw8z1CQdfz3q/MNsgODTgcAa70fiPqKVzQoh2YzF5Qe2Jc4hppYUqaeGrtQOYiBtAADt9eske5Xtcyh304A5HuIWUYFvJkpUCw4Lnu8ghLzgH4B2/RW24gD/AAx2lDYTFclodXDiElvbklS+EdB40ot8flksy4aV2gnr+ajL29EdpTZj3imNVZcj3vkXhxLYufySaQ6PeU0sGz+r6JlFMw2Q9/sgjx+7+Su9g2Ht+iYANYPb9FM4KIran7Ixs92Lzd/cnUbvXaApsTC1a3Loitj6v+C/IPANK1yRGE7nAerIPJDnD1qRWXu8byjY3uQDItroMQh4KjijK52vryRaHB3KhjUHmOO5aaMoDiAOmztPyVhkA0POYev6b0LAUjAkd0On8jmyfq/gINlt7OoqT7G7d2hU4cJT+zKtOHR/P+FVPqvj/TLAJwYmKaGbhHMFmENHTfsAaOJHrtVMNV2aNGhu0lx8B63KpoouV01EDgVpy6jNJIRVP0UoCFYeg9yaj15uxbORiaTd4WE5PU0ythJxOd670aLFZIj5VYfpwXayBUdVwvP4bV6hM85tNy82mpcw4jmEUIPdqIVZlwTNYHTaJITFdlWXrsBKowiiEuaNcdg8Utj45EMZuGNlFwqU4MStKcQl5O2MpUqIjmnhydopHQ1VlsjTHKUMTIjFtMxRFVIEhKc162QmkrRG8UcwltYn6a+RHigcu+jxxHitHgo+9fup3j6JnC/p/cS1C+tfoaWXgAN3lDMSgVhub/lFYbqt3+aqx4dRdGAow7Re6mYFYxGVLHnYbjzCiYVy5xqTR0oyuKZLDarGgoYasaKtIpmLBVqTZV4TWSoGbx1Akq9KNa2rrkUI92lyKazdPqHEUlkSRBEbU16lGWrtJNKBJ7nYeEdqSGvhpWhIV1VZYcwSBau0nsFltMLhAMyucys7g0pzR0QBU786BahrHaIomooRk7ZOZYFZ7lNgOmwuA5zbjeNbVo2ONadqliC1DkUWk1Rm6do8mhQ1chu+7O93h/lJikD2ceI3UHEjgbjxSOPNbvqUjFVKT6Jjc3ujFdWiNgU4hpkIKcNSchxEBauqpHJhWSxrQmRUrimFy2jJVeE0BTPUQciooe00IW1wiUzOs0J7LBZDDYHtYzGbTfgLnwXqMhKhraJrAuDEtR4kJAljo3FVHHgVz9eroxDZZVpiEEdoXUjJ4xK1YdrTpDhr9bkEYFr56CL2t5HNZWJC0XFuw06tSS1EOUhvBLnEdDCnULFIlrGaM+3BY/Qcphh0V7GhjC4C5ptOXmvRYMWpsBvNBVPEBjvwNNDa2RpkNnALurTRSfHmcB6ybabS4HmcTCYrfehuHEKGJJPFi0j1sXrzIoAAAaBuAonmKCakM62jxQ/yceoVfiE/Sjxsyz+iexPlpFzntGibnWF61EgsOcOGf5QgmMQmVYxkNjXE1Ja0A0ypUba9yy9Ko8bNx1spvbQuGydWtAy9VKPthBR4dJ6LRS+pWokMgUA4rUYmhlBnRMfBrZU8RxWFL3ivaGk0NDV3Ggrkr7CCAQagirSDYg3qFqqIeYcrwWTJJsCBQ8LEV9akOdNg6NNQAWl/aRKmkJ19HSIN7BxFidtgVmZOXFMglMtQv3GcVza9iZkYKQzQS+zGwJpaNiQdD3EjM0FxmQnaC4NVcC6ZE6KmlytBi6im5FUyg+u9QmuwoqWqvGhosZGaLHJV3/VNJ1Nd4L1WRhc0HWcvmvKcCtMQ/wBXiCF6/JUIr2BOYXwEc/MkfzeC58oHCoVXFZkNFNZ90AVJpc2Hq6fh82SKFpHHLtR7AbXVlOckrFYzHIGi8O1ZHiMu7wXosaHVZbG8MsQdlQeF/mh5Ybo0ExS2uzLten+0Kmgy8Mj94P6v7FO2UhU/egcdL+xIPBL2+UOLPH3+GaJjgAoYs5Sgbt/yVXDyczbNdBaw3rUjuXebPMl9s27YAnw5uiqxYzRn3Jv2gVoD3KWQvh+l6oqUyyhBpcZcFbhvO7t+SZFf8llqzcZbXaCGGTQewcEPxyCBU1A2DSzI2CqhlI3s4n5XHsKK4hKiILgG2dPNB5cDpwlujaMDoMeSyNRhNaVIy102rVcnJpugYbDVsOlNg3BZiLHAmHB7CdE6IdalBvOtFcLnRphzGUZUh1+ca2sBvFVDQX5TyIiwHt10qOIu3vXnEgLL16FJh9yailR5VXnOMyYhTMZoy068C4BxHaSlNXGo2H00vqopaKYWp7imrl2dChKLqJS1KGqNljdFKIalAT2wyqshAYSifCV0w00w6rUZGWRYJCrMQ9zq9gJXqUq2je9ec4DBImAeiC48LDzXo0OLpNFF08PIQzeI85xjlVMGeiezcA1h9mAWgigz769gWo5LY3HjEiJoUH4mtOvbVyxbMIdGm4x0iGmI82/VtW+5LcnRBbpBzqE1IJqDszTFAb6mjbDtmD1UWZ5VYkGQjT3q6IO8gjwqepHpyKRRjcz6JWG5ZP8AvWwxk0VPE28u9CzS2xbN4Y3ICQgrFFHDYrIYuRJnSQ6HOE11g9wUjIuiLE3VWHYeKlavRWeSLJi1orsEBzCBZ2o5BD2hSN261ZAkyUdq2ailDtGoIvtPkoZWcob22p+IzQe4FuoUO9QgkSNXVRFJDGBo6LnAHK+xB4bARnRRxYdN42rL4hceVwD4w+G64p4qlLcmWAXFySe011IOKtu1xbwKqTsxEf70R9NgJA7lVDH5hdCzNT0WXivZDjPDQRbSqASBUCtaIRFeSSTUk3JOs7SUrGUFkjguNqJuUmdrBFKKfsR6Kd7NcnXSwwNLU5rEqeHqEFEJOATdNODlRBwC7RXApQ5QovYBGbDjhzrNI0SdhqCDwstNiWIBzHtlSx0QtFx7rK1GkaWrsA2LGtVrCYsYTGhBa06bavc4+6GmgoNZOkn9Jmd7HyFNRjVb0JhHJqOyIAYgIzdRtz1r0AO9nD4BQYPJuYD7ShNag7thWc5T8rvZxTDhNDi0c4kmgOygzT85LGrYrCMpukaaTFGujRLWJvqAXm0zOmNFfEP4jbcNQ7FYmcfmYzS17+ac2tAaDuNLlV4ECi5eo1MZpKI9hwONtk8OEKKRMBT0g5DSVBKDgMIZh5/m+il/0aF+cfzD5I/CCozL6uOytl66keNBzsDZWz3DiAfkuOBU/if0/VEAFNDUpEBh5OPIs5rgdoIUcbAorBUUfuFa8bo2Y1NVfBc2EX3qG03qqRAAMKjkVpTdza/+yrvlyPeD67XAinC1FqQ2msqOK4EWJVOJdmTiblA+WeRkaLUuYMqKhiEEBrnbGk9gJWGuBpcXRmQU1zlzDZKSvPSds9VFUhgKUpaJwasmxiUBP0U4NUIIGJ4auCcFRBAE4NXFOChBKq7heNw5Vz4sbS0QylGipJqKAbOtUwFXxaDWDEFK80910xg4ZEA1H/NhPEf2gR4tRCAhMNhrfxJyB4BA5eCa1NybknMneoZFlQiMNlEPPlnJ8WFxQjFcEStFkgKkYEjoaSbDiUKelS0VWQ3bRaw8rKgyWNb5ogxoOezI6+KlEuMwG8K2r4le2UTxLYN+z8fXoJYLDuNOCMMlWkXJTTJjVo03g1rwU2kBrpZ7vdGrWU1kq5udzkT8kbhQHCt27gG03bV32UHX2D6qnEgMgy+kc+8eCfGwggWJPEfVEoUqGmop2JaZ3VUWBX4RkaX3+SD49BLJd5OzRrxIb5rUuBO3rQblfBcZXRaC4mI3LYKur2gIWV/Q66BsMbyRvqYBoUgapxIROj3j5pRIRNg+JvzXn3CXQ9Lvj1K9EqsjDX7B8Tfmu/0t/wCX4mqdlPoy+1h1RWXUVsYU/a34q+AUzcDiH/5if2KuxyelldvjX3IoAJ7QiDOT0Q6nf+OJ5tCnbyciUyd8HzK0sGToZeoxepAui6iMDk3E2O+EeblK3kq86nf0f3LS0+ToZeqxeoBNTnsqKbajtC0kPka47fjb5NKnh8kiCCdRr7xO/oCqNDTZE06A5NXicWrMDKwtGxRBrF0/K6EZw2OKdDSGodTa9x7Bxgn7EkNlkqWEUjylQ47RTaLmuUihC4zlxD6L+zuVhnLWEc2k67grHBqlY0L0D1015I4nd+N+bNv/AMwIOsO+FxU7OXkCnv0r+UjyWDLUwhZ7xn0J3bDqz0EcuZfLT66Ot3KSHy1l6fvRfivONFPDVfeMuhO7YdT0ccrZe1YresqSFynlhWkVl75i/FeahqQsCvvB+kru1eo9PhY/LuyiMr+oKd2LwiKVa7jQjsXlJhjYESwWC2ryQLN2dfki4tZ2kttAsugWOLlZ6L9pgZ0Z1Bqd9rgOFOZfVQLy32SaG01ntKH3gl9pru1v7j0+JDgnLRFLak1zmClC3qovNWg9J3aVJV3Sd2n5rD18H5MtfhsvUenQ3spcinEeClLoZ1heWabuk7tKQOPSd2lWtfD0k7tn6j1SsPaO1SMMPavKRHf03/EU77S/pv8AiKneEPSTu2fqR6s50Pd2pC5q8qM0/pv+IqRk1E/3H/Efmp3hj6Mnds/Uj1VkVo2JXRWkHLLavLBNxP8Acf8AEVLBnH6TavfTSFecdvFXHXwk0qZmX4dNJu0GsV5MPfFc8OaAbgXPghzuTrh/EZ11HiEuMzMRjwGRHgFoNnHPKvch5xKMT+9iHZzkpn/LrI1JO7HcC1LxxcWqovMwQj+IzvT34EemOwof9si0p7R9Nlbdic6cimlYrzTKriacK5IF6XpINt1XqiFIPJeIcq/CR4qX/hOLv7B80JE9FP8AFifGfmu+2Rf9yJ8bvmpu0vpkTZqvVH4AdE8BcuRWRDw1McFy5Co2mMXFcuVM2hzSnUXLlRYpCJSFoTztt3fVcuTOm8b/AEf9C2p8CXuv7KxCa5qRck2MocClIXLlk0IUyq5coix7VxXLlCChqeFy5ZZY8NTnNp3eK5ctwXGzEuTL2OXLDtb5/VDQxcuRdav/AHkC0X/GI+iULlySGx7QnJFyso//2Q=="/>
          <p:cNvSpPr>
            <a:spLocks noChangeAspect="1" noChangeArrowheads="1"/>
          </p:cNvSpPr>
          <p:nvPr/>
        </p:nvSpPr>
        <p:spPr bwMode="auto">
          <a:xfrm>
            <a:off x="566738" y="-604838"/>
            <a:ext cx="2076450"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floorcoverings.files.wordpress.com/2008/07/floor-ti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7" y="4038600"/>
            <a:ext cx="2209800" cy="2347913"/>
          </a:xfrm>
          <a:prstGeom prst="rect">
            <a:avLst/>
          </a:prstGeom>
          <a:noFill/>
          <a:extLst>
            <a:ext uri="{909E8E84-426E-40DD-AFC4-6F175D3DCCD1}">
              <a14:hiddenFill xmlns:a14="http://schemas.microsoft.com/office/drawing/2010/main">
                <a:solidFill>
                  <a:srgbClr val="FFFFFF"/>
                </a:solidFill>
              </a14:hiddenFill>
            </a:ext>
          </a:extLst>
        </p:spPr>
      </p:pic>
      <p:pic>
        <p:nvPicPr>
          <p:cNvPr id="24590" name="Picture 14" descr="http://www.carpetheaven.es/images/Carpetfit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409323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628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4"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98308" name="Picture 4" descr="http://illuminations.nctm.org/Lessons/AreaForms/Octo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762000"/>
            <a:ext cx="4248150"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191000"/>
            <a:ext cx="7467600" cy="1754326"/>
          </a:xfrm>
          <a:prstGeom prst="rect">
            <a:avLst/>
          </a:prstGeom>
          <a:noFill/>
        </p:spPr>
        <p:txBody>
          <a:bodyPr wrap="square" rtlCol="0">
            <a:spAutoFit/>
          </a:bodyPr>
          <a:lstStyle/>
          <a:p>
            <a:r>
              <a:rPr lang="en-US" dirty="0" smtClean="0"/>
              <a:t>Suppose you were tiling the floor of the octagon room. </a:t>
            </a:r>
          </a:p>
          <a:p>
            <a:endParaRPr lang="en-US" dirty="0"/>
          </a:p>
          <a:p>
            <a:r>
              <a:rPr lang="en-US" dirty="0" smtClean="0"/>
              <a:t>How would you go about figuring how many tiles you would need to buy?</a:t>
            </a:r>
          </a:p>
          <a:p>
            <a:endParaRPr lang="en-US" dirty="0"/>
          </a:p>
          <a:p>
            <a:r>
              <a:rPr lang="en-US" dirty="0" smtClean="0"/>
              <a:t>Could you cut the room up into shapes you know?</a:t>
            </a:r>
            <a:endParaRPr lang="en-US" dirty="0"/>
          </a:p>
        </p:txBody>
      </p:sp>
    </p:spTree>
    <p:extLst>
      <p:ext uri="{BB962C8B-B14F-4D97-AF65-F5344CB8AC3E}">
        <p14:creationId xmlns:p14="http://schemas.microsoft.com/office/powerpoint/2010/main" val="32728471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4"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98308" name="Picture 4" descr="http://illuminations.nctm.org/Lessons/AreaForms/Octo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762000"/>
            <a:ext cx="4248150" cy="3095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191000"/>
            <a:ext cx="7467600" cy="1477328"/>
          </a:xfrm>
          <a:prstGeom prst="rect">
            <a:avLst/>
          </a:prstGeom>
          <a:noFill/>
          <a:ln>
            <a:solidFill>
              <a:srgbClr val="002060"/>
            </a:solidFill>
          </a:ln>
        </p:spPr>
        <p:txBody>
          <a:bodyPr wrap="square" rtlCol="0">
            <a:spAutoFit/>
          </a:bodyPr>
          <a:lstStyle/>
          <a:p>
            <a:r>
              <a:rPr lang="en-US" dirty="0" smtClean="0"/>
              <a:t>Would you be able to figure the area of each of the shapes now?</a:t>
            </a:r>
          </a:p>
          <a:p>
            <a:endParaRPr lang="en-US" dirty="0"/>
          </a:p>
          <a:p>
            <a:pPr marL="285750" indent="-285750">
              <a:buFont typeface="Arial" pitchFamily="34" charset="0"/>
              <a:buChar char="•"/>
            </a:pPr>
            <a:r>
              <a:rPr lang="en-US" dirty="0" smtClean="0"/>
              <a:t>Square?</a:t>
            </a:r>
          </a:p>
          <a:p>
            <a:pPr marL="285750" indent="-285750">
              <a:buFont typeface="Arial" pitchFamily="34" charset="0"/>
              <a:buChar char="•"/>
            </a:pPr>
            <a:r>
              <a:rPr lang="en-US" dirty="0" smtClean="0"/>
              <a:t>Rectangles?</a:t>
            </a:r>
          </a:p>
          <a:p>
            <a:pPr marL="285750" indent="-285750">
              <a:buFont typeface="Arial" pitchFamily="34" charset="0"/>
              <a:buChar char="•"/>
            </a:pPr>
            <a:r>
              <a:rPr lang="en-US" dirty="0" smtClean="0"/>
              <a:t>Triangles?</a:t>
            </a:r>
            <a:endParaRPr lang="en-US" dirty="0"/>
          </a:p>
        </p:txBody>
      </p:sp>
      <p:cxnSp>
        <p:nvCxnSpPr>
          <p:cNvPr id="9" name="Straight Connector 8"/>
          <p:cNvCxnSpPr/>
          <p:nvPr/>
        </p:nvCxnSpPr>
        <p:spPr>
          <a:xfrm>
            <a:off x="3276600" y="990600"/>
            <a:ext cx="0" cy="2438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91000" y="990600"/>
            <a:ext cx="0" cy="24384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1676400"/>
            <a:ext cx="24384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4600" y="2667000"/>
            <a:ext cx="243840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142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990600"/>
            <a:ext cx="7620000" cy="95410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Two neighbors build swimming pools.  This is what the pools look like.  </a:t>
            </a:r>
          </a:p>
        </p:txBody>
      </p:sp>
      <p:grpSp>
        <p:nvGrpSpPr>
          <p:cNvPr id="11284" name="Group 20"/>
          <p:cNvGrpSpPr>
            <a:grpSpLocks/>
          </p:cNvGrpSpPr>
          <p:nvPr/>
        </p:nvGrpSpPr>
        <p:grpSpPr bwMode="auto">
          <a:xfrm>
            <a:off x="838200" y="3200400"/>
            <a:ext cx="2362200" cy="2971800"/>
            <a:chOff x="528" y="2016"/>
            <a:chExt cx="1488" cy="1872"/>
          </a:xfrm>
        </p:grpSpPr>
        <p:sp>
          <p:nvSpPr>
            <p:cNvPr id="11267" name="Rectangle 3" descr="Water droplets"/>
            <p:cNvSpPr>
              <a:spLocks noChangeArrowheads="1"/>
            </p:cNvSpPr>
            <p:nvPr/>
          </p:nvSpPr>
          <p:spPr bwMode="auto">
            <a:xfrm>
              <a:off x="57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Rectangle 4" descr="Water droplets"/>
            <p:cNvSpPr>
              <a:spLocks noChangeArrowheads="1"/>
            </p:cNvSpPr>
            <p:nvPr/>
          </p:nvSpPr>
          <p:spPr bwMode="auto">
            <a:xfrm>
              <a:off x="57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5" descr="Water droplets"/>
            <p:cNvSpPr>
              <a:spLocks noChangeArrowheads="1"/>
            </p:cNvSpPr>
            <p:nvPr/>
          </p:nvSpPr>
          <p:spPr bwMode="auto">
            <a:xfrm>
              <a:off x="105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6" descr="Water droplets"/>
            <p:cNvSpPr>
              <a:spLocks noChangeArrowheads="1"/>
            </p:cNvSpPr>
            <p:nvPr/>
          </p:nvSpPr>
          <p:spPr bwMode="auto">
            <a:xfrm>
              <a:off x="105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7" descr="Water droplets"/>
            <p:cNvSpPr>
              <a:spLocks noChangeArrowheads="1"/>
            </p:cNvSpPr>
            <p:nvPr/>
          </p:nvSpPr>
          <p:spPr bwMode="auto">
            <a:xfrm>
              <a:off x="576" y="340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8" descr="Water droplets"/>
            <p:cNvSpPr>
              <a:spLocks noChangeArrowheads="1"/>
            </p:cNvSpPr>
            <p:nvPr/>
          </p:nvSpPr>
          <p:spPr bwMode="auto">
            <a:xfrm>
              <a:off x="1056" y="3408"/>
              <a:ext cx="480" cy="48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9" descr="Water droplets"/>
            <p:cNvSpPr>
              <a:spLocks noChangeArrowheads="1"/>
            </p:cNvSpPr>
            <p:nvPr/>
          </p:nvSpPr>
          <p:spPr bwMode="auto">
            <a:xfrm>
              <a:off x="153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Rectangle 10" descr="Water droplets"/>
            <p:cNvSpPr>
              <a:spLocks noChangeArrowheads="1"/>
            </p:cNvSpPr>
            <p:nvPr/>
          </p:nvSpPr>
          <p:spPr bwMode="auto">
            <a:xfrm>
              <a:off x="153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Text Box 18"/>
            <p:cNvSpPr txBox="1">
              <a:spLocks noChangeArrowheads="1"/>
            </p:cNvSpPr>
            <p:nvPr/>
          </p:nvSpPr>
          <p:spPr bwMode="auto">
            <a:xfrm>
              <a:off x="528" y="2016"/>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 A</a:t>
              </a:r>
            </a:p>
          </p:txBody>
        </p:sp>
      </p:grpSp>
      <p:grpSp>
        <p:nvGrpSpPr>
          <p:cNvPr id="11285" name="Group 21"/>
          <p:cNvGrpSpPr>
            <a:grpSpLocks/>
          </p:cNvGrpSpPr>
          <p:nvPr/>
        </p:nvGrpSpPr>
        <p:grpSpPr bwMode="auto">
          <a:xfrm>
            <a:off x="5181600" y="2438400"/>
            <a:ext cx="2971800" cy="3810000"/>
            <a:chOff x="3264" y="1536"/>
            <a:chExt cx="1872" cy="2400"/>
          </a:xfrm>
        </p:grpSpPr>
        <p:sp>
          <p:nvSpPr>
            <p:cNvPr id="11275" name="Rectangle 11" descr="Water droplets"/>
            <p:cNvSpPr>
              <a:spLocks noChangeArrowheads="1"/>
            </p:cNvSpPr>
            <p:nvPr/>
          </p:nvSpPr>
          <p:spPr bwMode="auto">
            <a:xfrm>
              <a:off x="4656" y="201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6" name="Rectangle 12" descr="Water droplets"/>
            <p:cNvSpPr>
              <a:spLocks noChangeArrowheads="1"/>
            </p:cNvSpPr>
            <p:nvPr/>
          </p:nvSpPr>
          <p:spPr bwMode="auto">
            <a:xfrm>
              <a:off x="4656" y="249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7" name="Rectangle 13" descr="Water droplets"/>
            <p:cNvSpPr>
              <a:spLocks noChangeArrowheads="1"/>
            </p:cNvSpPr>
            <p:nvPr/>
          </p:nvSpPr>
          <p:spPr bwMode="auto">
            <a:xfrm>
              <a:off x="465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Rectangle 14" descr="Water droplets"/>
            <p:cNvSpPr>
              <a:spLocks noChangeArrowheads="1"/>
            </p:cNvSpPr>
            <p:nvPr/>
          </p:nvSpPr>
          <p:spPr bwMode="auto">
            <a:xfrm>
              <a:off x="465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Rectangle 15" descr="Water droplets"/>
            <p:cNvSpPr>
              <a:spLocks noChangeArrowheads="1"/>
            </p:cNvSpPr>
            <p:nvPr/>
          </p:nvSpPr>
          <p:spPr bwMode="auto">
            <a:xfrm>
              <a:off x="417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Rectangle 16" descr="Water droplets"/>
            <p:cNvSpPr>
              <a:spLocks noChangeArrowheads="1"/>
            </p:cNvSpPr>
            <p:nvPr/>
          </p:nvSpPr>
          <p:spPr bwMode="auto">
            <a:xfrm>
              <a:off x="4656" y="153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Rectangle 17" descr="Water droplets"/>
            <p:cNvSpPr>
              <a:spLocks noChangeArrowheads="1"/>
            </p:cNvSpPr>
            <p:nvPr/>
          </p:nvSpPr>
          <p:spPr bwMode="auto">
            <a:xfrm>
              <a:off x="417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Text Box 19"/>
            <p:cNvSpPr txBox="1">
              <a:spLocks noChangeArrowheads="1"/>
            </p:cNvSpPr>
            <p:nvPr/>
          </p:nvSpPr>
          <p:spPr bwMode="auto">
            <a:xfrm>
              <a:off x="3264" y="2400"/>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a:t>
              </a:r>
              <a:r>
                <a:rPr lang="en-US" b="1" dirty="0">
                  <a:latin typeface="Comic Sans MS" pitchFamily="1" charset="0"/>
                </a:rPr>
                <a:t> B</a:t>
              </a:r>
            </a:p>
          </p:txBody>
        </p:sp>
      </p:grpSp>
      <p:sp>
        <p:nvSpPr>
          <p:cNvPr id="11286" name="Rectangle 22"/>
          <p:cNvSpPr>
            <a:spLocks noChangeArrowheads="1"/>
          </p:cNvSpPr>
          <p:nvPr/>
        </p:nvSpPr>
        <p:spPr bwMode="auto">
          <a:xfrm>
            <a:off x="609600" y="1905000"/>
            <a:ext cx="693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t>Which family has the pool with the bigger swimming area?</a:t>
            </a:r>
          </a:p>
        </p:txBody>
      </p:sp>
      <p:sp>
        <p:nvSpPr>
          <p:cNvPr id="11287" name="Text Box 23"/>
          <p:cNvSpPr txBox="1">
            <a:spLocks noChangeArrowheads="1"/>
          </p:cNvSpPr>
          <p:nvPr/>
        </p:nvSpPr>
        <p:spPr bwMode="auto">
          <a:xfrm>
            <a:off x="609600" y="609600"/>
            <a:ext cx="7696200" cy="52322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chemeClr val="tx1">
                    <a:lumMod val="95000"/>
                    <a:lumOff val="5000"/>
                  </a:schemeClr>
                </a:solidFill>
              </a:rPr>
              <a:t>Let’s do these problems together.  </a:t>
            </a:r>
          </a:p>
        </p:txBody>
      </p:sp>
      <p:sp>
        <p:nvSpPr>
          <p:cNvPr id="25"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501030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1284"/>
                                        </p:tgtEl>
                                        <p:attrNameLst>
                                          <p:attrName>style.visibility</p:attrName>
                                        </p:attrNameLst>
                                      </p:cBhvr>
                                      <p:to>
                                        <p:strVal val="visible"/>
                                      </p:to>
                                    </p:set>
                                    <p:animEffect transition="in" filter="fade">
                                      <p:cBhvr>
                                        <p:cTn id="7" dur="800" decel="100000"/>
                                        <p:tgtEl>
                                          <p:spTgt spid="11284"/>
                                        </p:tgtEl>
                                      </p:cBhvr>
                                    </p:animEffect>
                                    <p:anim calcmode="lin" valueType="num">
                                      <p:cBhvr>
                                        <p:cTn id="8" dur="800" decel="100000" fill="hold"/>
                                        <p:tgtEl>
                                          <p:spTgt spid="11284"/>
                                        </p:tgtEl>
                                        <p:attrNameLst>
                                          <p:attrName>style.rotation</p:attrName>
                                        </p:attrNameLst>
                                      </p:cBhvr>
                                      <p:tavLst>
                                        <p:tav tm="0">
                                          <p:val>
                                            <p:fltVal val="-90"/>
                                          </p:val>
                                        </p:tav>
                                        <p:tav tm="100000">
                                          <p:val>
                                            <p:fltVal val="0"/>
                                          </p:val>
                                        </p:tav>
                                      </p:tavLst>
                                    </p:anim>
                                    <p:anim calcmode="lin" valueType="num">
                                      <p:cBhvr>
                                        <p:cTn id="9" dur="800" decel="100000" fill="hold"/>
                                        <p:tgtEl>
                                          <p:spTgt spid="11284"/>
                                        </p:tgtEl>
                                        <p:attrNameLst>
                                          <p:attrName>ppt_x</p:attrName>
                                        </p:attrNameLst>
                                      </p:cBhvr>
                                      <p:tavLst>
                                        <p:tav tm="0">
                                          <p:val>
                                            <p:strVal val="#ppt_x+0.4"/>
                                          </p:val>
                                        </p:tav>
                                        <p:tav tm="100000">
                                          <p:val>
                                            <p:strVal val="#ppt_x-0.05"/>
                                          </p:val>
                                        </p:tav>
                                      </p:tavLst>
                                    </p:anim>
                                    <p:anim calcmode="lin" valueType="num">
                                      <p:cBhvr>
                                        <p:cTn id="10" dur="800" decel="100000" fill="hold"/>
                                        <p:tgtEl>
                                          <p:spTgt spid="112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8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1285"/>
                                        </p:tgtEl>
                                        <p:attrNameLst>
                                          <p:attrName>style.visibility</p:attrName>
                                        </p:attrNameLst>
                                      </p:cBhvr>
                                      <p:to>
                                        <p:strVal val="visible"/>
                                      </p:to>
                                    </p:set>
                                    <p:anim calcmode="lin" valueType="num">
                                      <p:cBhvr additive="base">
                                        <p:cTn id="17" dur="500" fill="hold"/>
                                        <p:tgtEl>
                                          <p:spTgt spid="11285"/>
                                        </p:tgtEl>
                                        <p:attrNameLst>
                                          <p:attrName>ppt_x</p:attrName>
                                        </p:attrNameLst>
                                      </p:cBhvr>
                                      <p:tavLst>
                                        <p:tav tm="0">
                                          <p:val>
                                            <p:strVal val="0-#ppt_w/2"/>
                                          </p:val>
                                        </p:tav>
                                        <p:tav tm="100000">
                                          <p:val>
                                            <p:strVal val="#ppt_x"/>
                                          </p:val>
                                        </p:tav>
                                      </p:tavLst>
                                    </p:anim>
                                    <p:anim calcmode="lin" valueType="num">
                                      <p:cBhvr additive="base">
                                        <p:cTn id="18" dur="500" fill="hold"/>
                                        <p:tgtEl>
                                          <p:spTgt spid="1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304800"/>
            <a:ext cx="5486400" cy="3693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The area of Family A’s pool is? </a:t>
            </a:r>
          </a:p>
        </p:txBody>
      </p:sp>
      <p:grpSp>
        <p:nvGrpSpPr>
          <p:cNvPr id="12310" name="Group 22"/>
          <p:cNvGrpSpPr>
            <a:grpSpLocks/>
          </p:cNvGrpSpPr>
          <p:nvPr/>
        </p:nvGrpSpPr>
        <p:grpSpPr bwMode="auto">
          <a:xfrm>
            <a:off x="838200" y="3200400"/>
            <a:ext cx="2362200" cy="2971800"/>
            <a:chOff x="528" y="2016"/>
            <a:chExt cx="1488" cy="1872"/>
          </a:xfrm>
        </p:grpSpPr>
        <p:sp>
          <p:nvSpPr>
            <p:cNvPr id="12311" name="Rectangle 23" descr="Water droplets"/>
            <p:cNvSpPr>
              <a:spLocks noChangeArrowheads="1"/>
            </p:cNvSpPr>
            <p:nvPr/>
          </p:nvSpPr>
          <p:spPr bwMode="auto">
            <a:xfrm>
              <a:off x="57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Rectangle 24" descr="Water droplets"/>
            <p:cNvSpPr>
              <a:spLocks noChangeArrowheads="1"/>
            </p:cNvSpPr>
            <p:nvPr/>
          </p:nvSpPr>
          <p:spPr bwMode="auto">
            <a:xfrm>
              <a:off x="57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Rectangle 25" descr="Water droplets"/>
            <p:cNvSpPr>
              <a:spLocks noChangeArrowheads="1"/>
            </p:cNvSpPr>
            <p:nvPr/>
          </p:nvSpPr>
          <p:spPr bwMode="auto">
            <a:xfrm>
              <a:off x="105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Rectangle 26" descr="Water droplets"/>
            <p:cNvSpPr>
              <a:spLocks noChangeArrowheads="1"/>
            </p:cNvSpPr>
            <p:nvPr/>
          </p:nvSpPr>
          <p:spPr bwMode="auto">
            <a:xfrm>
              <a:off x="105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Rectangle 27" descr="Water droplets"/>
            <p:cNvSpPr>
              <a:spLocks noChangeArrowheads="1"/>
            </p:cNvSpPr>
            <p:nvPr/>
          </p:nvSpPr>
          <p:spPr bwMode="auto">
            <a:xfrm>
              <a:off x="576" y="340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Rectangle 28" descr="Water droplets"/>
            <p:cNvSpPr>
              <a:spLocks noChangeArrowheads="1"/>
            </p:cNvSpPr>
            <p:nvPr/>
          </p:nvSpPr>
          <p:spPr bwMode="auto">
            <a:xfrm>
              <a:off x="1056" y="3408"/>
              <a:ext cx="480" cy="48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Rectangle 29" descr="Water droplets"/>
            <p:cNvSpPr>
              <a:spLocks noChangeArrowheads="1"/>
            </p:cNvSpPr>
            <p:nvPr/>
          </p:nvSpPr>
          <p:spPr bwMode="auto">
            <a:xfrm>
              <a:off x="1536" y="244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Rectangle 30" descr="Water droplets"/>
            <p:cNvSpPr>
              <a:spLocks noChangeArrowheads="1"/>
            </p:cNvSpPr>
            <p:nvPr/>
          </p:nvSpPr>
          <p:spPr bwMode="auto">
            <a:xfrm>
              <a:off x="1536" y="2928"/>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Text Box 31"/>
            <p:cNvSpPr txBox="1">
              <a:spLocks noChangeArrowheads="1"/>
            </p:cNvSpPr>
            <p:nvPr/>
          </p:nvSpPr>
          <p:spPr bwMode="auto">
            <a:xfrm>
              <a:off x="528" y="2016"/>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 A</a:t>
              </a:r>
            </a:p>
          </p:txBody>
        </p:sp>
      </p:grpSp>
      <p:grpSp>
        <p:nvGrpSpPr>
          <p:cNvPr id="12320" name="Group 32"/>
          <p:cNvGrpSpPr>
            <a:grpSpLocks/>
          </p:cNvGrpSpPr>
          <p:nvPr/>
        </p:nvGrpSpPr>
        <p:grpSpPr bwMode="auto">
          <a:xfrm>
            <a:off x="5083175" y="2438400"/>
            <a:ext cx="3070225" cy="3810000"/>
            <a:chOff x="3202" y="1536"/>
            <a:chExt cx="1934" cy="2400"/>
          </a:xfrm>
        </p:grpSpPr>
        <p:sp>
          <p:nvSpPr>
            <p:cNvPr id="12321" name="Rectangle 33" descr="Water droplets"/>
            <p:cNvSpPr>
              <a:spLocks noChangeArrowheads="1"/>
            </p:cNvSpPr>
            <p:nvPr/>
          </p:nvSpPr>
          <p:spPr bwMode="auto">
            <a:xfrm>
              <a:off x="4656" y="201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Rectangle 34" descr="Water droplets"/>
            <p:cNvSpPr>
              <a:spLocks noChangeArrowheads="1"/>
            </p:cNvSpPr>
            <p:nvPr/>
          </p:nvSpPr>
          <p:spPr bwMode="auto">
            <a:xfrm>
              <a:off x="4656" y="249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Rectangle 35" descr="Water droplets"/>
            <p:cNvSpPr>
              <a:spLocks noChangeArrowheads="1"/>
            </p:cNvSpPr>
            <p:nvPr/>
          </p:nvSpPr>
          <p:spPr bwMode="auto">
            <a:xfrm>
              <a:off x="465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Rectangle 36" descr="Water droplets"/>
            <p:cNvSpPr>
              <a:spLocks noChangeArrowheads="1"/>
            </p:cNvSpPr>
            <p:nvPr/>
          </p:nvSpPr>
          <p:spPr bwMode="auto">
            <a:xfrm>
              <a:off x="465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Rectangle 37" descr="Water droplets"/>
            <p:cNvSpPr>
              <a:spLocks noChangeArrowheads="1"/>
            </p:cNvSpPr>
            <p:nvPr/>
          </p:nvSpPr>
          <p:spPr bwMode="auto">
            <a:xfrm>
              <a:off x="4176" y="345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Rectangle 38" descr="Water droplets"/>
            <p:cNvSpPr>
              <a:spLocks noChangeArrowheads="1"/>
            </p:cNvSpPr>
            <p:nvPr/>
          </p:nvSpPr>
          <p:spPr bwMode="auto">
            <a:xfrm>
              <a:off x="4656" y="153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7" name="Rectangle 39" descr="Water droplets"/>
            <p:cNvSpPr>
              <a:spLocks noChangeArrowheads="1"/>
            </p:cNvSpPr>
            <p:nvPr/>
          </p:nvSpPr>
          <p:spPr bwMode="auto">
            <a:xfrm>
              <a:off x="4176" y="2976"/>
              <a:ext cx="480" cy="48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8" name="Text Box 40"/>
            <p:cNvSpPr txBox="1">
              <a:spLocks noChangeArrowheads="1"/>
            </p:cNvSpPr>
            <p:nvPr/>
          </p:nvSpPr>
          <p:spPr bwMode="auto">
            <a:xfrm>
              <a:off x="3202" y="2400"/>
              <a:ext cx="148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Family B</a:t>
              </a:r>
            </a:p>
          </p:txBody>
        </p:sp>
      </p:grpSp>
      <p:sp>
        <p:nvSpPr>
          <p:cNvPr id="12330" name="Freeform 42"/>
          <p:cNvSpPr>
            <a:spLocks/>
          </p:cNvSpPr>
          <p:nvPr/>
        </p:nvSpPr>
        <p:spPr bwMode="auto">
          <a:xfrm>
            <a:off x="354013" y="2890838"/>
            <a:ext cx="3522662" cy="3844925"/>
          </a:xfrm>
          <a:custGeom>
            <a:avLst/>
            <a:gdLst>
              <a:gd name="T0" fmla="*/ 1273 w 2219"/>
              <a:gd name="T1" fmla="*/ 56 h 2422"/>
              <a:gd name="T2" fmla="*/ 1096 w 2219"/>
              <a:gd name="T3" fmla="*/ 0 h 2422"/>
              <a:gd name="T4" fmla="*/ 595 w 2219"/>
              <a:gd name="T5" fmla="*/ 46 h 2422"/>
              <a:gd name="T6" fmla="*/ 399 w 2219"/>
              <a:gd name="T7" fmla="*/ 167 h 2422"/>
              <a:gd name="T8" fmla="*/ 316 w 2219"/>
              <a:gd name="T9" fmla="*/ 232 h 2422"/>
              <a:gd name="T10" fmla="*/ 204 w 2219"/>
              <a:gd name="T11" fmla="*/ 372 h 2422"/>
              <a:gd name="T12" fmla="*/ 149 w 2219"/>
              <a:gd name="T13" fmla="*/ 483 h 2422"/>
              <a:gd name="T14" fmla="*/ 74 w 2219"/>
              <a:gd name="T15" fmla="*/ 734 h 2422"/>
              <a:gd name="T16" fmla="*/ 37 w 2219"/>
              <a:gd name="T17" fmla="*/ 892 h 2422"/>
              <a:gd name="T18" fmla="*/ 0 w 2219"/>
              <a:gd name="T19" fmla="*/ 1124 h 2422"/>
              <a:gd name="T20" fmla="*/ 9 w 2219"/>
              <a:gd name="T21" fmla="*/ 1607 h 2422"/>
              <a:gd name="T22" fmla="*/ 37 w 2219"/>
              <a:gd name="T23" fmla="*/ 1691 h 2422"/>
              <a:gd name="T24" fmla="*/ 130 w 2219"/>
              <a:gd name="T25" fmla="*/ 1904 h 2422"/>
              <a:gd name="T26" fmla="*/ 158 w 2219"/>
              <a:gd name="T27" fmla="*/ 1969 h 2422"/>
              <a:gd name="T28" fmla="*/ 232 w 2219"/>
              <a:gd name="T29" fmla="*/ 2053 h 2422"/>
              <a:gd name="T30" fmla="*/ 437 w 2219"/>
              <a:gd name="T31" fmla="*/ 2257 h 2422"/>
              <a:gd name="T32" fmla="*/ 511 w 2219"/>
              <a:gd name="T33" fmla="*/ 2276 h 2422"/>
              <a:gd name="T34" fmla="*/ 715 w 2219"/>
              <a:gd name="T35" fmla="*/ 2332 h 2422"/>
              <a:gd name="T36" fmla="*/ 920 w 2219"/>
              <a:gd name="T37" fmla="*/ 2378 h 2422"/>
              <a:gd name="T38" fmla="*/ 1644 w 2219"/>
              <a:gd name="T39" fmla="*/ 2341 h 2422"/>
              <a:gd name="T40" fmla="*/ 1849 w 2219"/>
              <a:gd name="T41" fmla="*/ 2220 h 2422"/>
              <a:gd name="T42" fmla="*/ 2090 w 2219"/>
              <a:gd name="T43" fmla="*/ 1988 h 2422"/>
              <a:gd name="T44" fmla="*/ 2100 w 2219"/>
              <a:gd name="T45" fmla="*/ 1960 h 2422"/>
              <a:gd name="T46" fmla="*/ 2118 w 2219"/>
              <a:gd name="T47" fmla="*/ 1932 h 2422"/>
              <a:gd name="T48" fmla="*/ 2146 w 2219"/>
              <a:gd name="T49" fmla="*/ 1867 h 2422"/>
              <a:gd name="T50" fmla="*/ 2174 w 2219"/>
              <a:gd name="T51" fmla="*/ 1598 h 2422"/>
              <a:gd name="T52" fmla="*/ 2192 w 2219"/>
              <a:gd name="T53" fmla="*/ 1542 h 2422"/>
              <a:gd name="T54" fmla="*/ 2192 w 2219"/>
              <a:gd name="T55" fmla="*/ 975 h 2422"/>
              <a:gd name="T56" fmla="*/ 2109 w 2219"/>
              <a:gd name="T57" fmla="*/ 808 h 2422"/>
              <a:gd name="T58" fmla="*/ 2053 w 2219"/>
              <a:gd name="T59" fmla="*/ 715 h 2422"/>
              <a:gd name="T60" fmla="*/ 1997 w 2219"/>
              <a:gd name="T61" fmla="*/ 632 h 2422"/>
              <a:gd name="T62" fmla="*/ 1923 w 2219"/>
              <a:gd name="T63" fmla="*/ 548 h 2422"/>
              <a:gd name="T64" fmla="*/ 1765 w 2219"/>
              <a:gd name="T65" fmla="*/ 353 h 2422"/>
              <a:gd name="T66" fmla="*/ 1728 w 2219"/>
              <a:gd name="T67" fmla="*/ 288 h 2422"/>
              <a:gd name="T68" fmla="*/ 1654 w 2219"/>
              <a:gd name="T69" fmla="*/ 204 h 2422"/>
              <a:gd name="T70" fmla="*/ 1635 w 2219"/>
              <a:gd name="T71" fmla="*/ 176 h 2422"/>
              <a:gd name="T72" fmla="*/ 1570 w 2219"/>
              <a:gd name="T73" fmla="*/ 149 h 2422"/>
              <a:gd name="T74" fmla="*/ 1514 w 2219"/>
              <a:gd name="T75" fmla="*/ 102 h 2422"/>
              <a:gd name="T76" fmla="*/ 1384 w 2219"/>
              <a:gd name="T77" fmla="*/ 56 h 2422"/>
              <a:gd name="T78" fmla="*/ 1152 w 2219"/>
              <a:gd name="T79" fmla="*/ 18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9" h="2422">
                <a:moveTo>
                  <a:pt x="1273" y="56"/>
                </a:moveTo>
                <a:cubicBezTo>
                  <a:pt x="1212" y="34"/>
                  <a:pt x="1160" y="12"/>
                  <a:pt x="1096" y="0"/>
                </a:cubicBezTo>
                <a:cubicBezTo>
                  <a:pt x="749" y="9"/>
                  <a:pt x="817" y="2"/>
                  <a:pt x="595" y="46"/>
                </a:cubicBezTo>
                <a:cubicBezTo>
                  <a:pt x="530" y="79"/>
                  <a:pt x="452" y="114"/>
                  <a:pt x="399" y="167"/>
                </a:cubicBezTo>
                <a:cubicBezTo>
                  <a:pt x="366" y="200"/>
                  <a:pt x="362" y="217"/>
                  <a:pt x="316" y="232"/>
                </a:cubicBezTo>
                <a:cubicBezTo>
                  <a:pt x="297" y="290"/>
                  <a:pt x="238" y="322"/>
                  <a:pt x="204" y="372"/>
                </a:cubicBezTo>
                <a:cubicBezTo>
                  <a:pt x="191" y="410"/>
                  <a:pt x="171" y="449"/>
                  <a:pt x="149" y="483"/>
                </a:cubicBezTo>
                <a:cubicBezTo>
                  <a:pt x="126" y="567"/>
                  <a:pt x="94" y="649"/>
                  <a:pt x="74" y="734"/>
                </a:cubicBezTo>
                <a:cubicBezTo>
                  <a:pt x="61" y="790"/>
                  <a:pt x="54" y="838"/>
                  <a:pt x="37" y="892"/>
                </a:cubicBezTo>
                <a:cubicBezTo>
                  <a:pt x="26" y="969"/>
                  <a:pt x="18" y="1049"/>
                  <a:pt x="0" y="1124"/>
                </a:cubicBezTo>
                <a:cubicBezTo>
                  <a:pt x="3" y="1285"/>
                  <a:pt x="3" y="1446"/>
                  <a:pt x="9" y="1607"/>
                </a:cubicBezTo>
                <a:cubicBezTo>
                  <a:pt x="10" y="1636"/>
                  <a:pt x="28" y="1663"/>
                  <a:pt x="37" y="1691"/>
                </a:cubicBezTo>
                <a:cubicBezTo>
                  <a:pt x="62" y="1769"/>
                  <a:pt x="87" y="1835"/>
                  <a:pt x="130" y="1904"/>
                </a:cubicBezTo>
                <a:cubicBezTo>
                  <a:pt x="143" y="1924"/>
                  <a:pt x="145" y="1949"/>
                  <a:pt x="158" y="1969"/>
                </a:cubicBezTo>
                <a:cubicBezTo>
                  <a:pt x="178" y="1999"/>
                  <a:pt x="210" y="2024"/>
                  <a:pt x="232" y="2053"/>
                </a:cubicBezTo>
                <a:cubicBezTo>
                  <a:pt x="292" y="2133"/>
                  <a:pt x="353" y="2202"/>
                  <a:pt x="437" y="2257"/>
                </a:cubicBezTo>
                <a:cubicBezTo>
                  <a:pt x="458" y="2271"/>
                  <a:pt x="488" y="2266"/>
                  <a:pt x="511" y="2276"/>
                </a:cubicBezTo>
                <a:cubicBezTo>
                  <a:pt x="583" y="2307"/>
                  <a:pt x="634" y="2323"/>
                  <a:pt x="715" y="2332"/>
                </a:cubicBezTo>
                <a:cubicBezTo>
                  <a:pt x="783" y="2354"/>
                  <a:pt x="849" y="2368"/>
                  <a:pt x="920" y="2378"/>
                </a:cubicBezTo>
                <a:cubicBezTo>
                  <a:pt x="1329" y="2372"/>
                  <a:pt x="1392" y="2422"/>
                  <a:pt x="1644" y="2341"/>
                </a:cubicBezTo>
                <a:cubicBezTo>
                  <a:pt x="1709" y="2298"/>
                  <a:pt x="1775" y="2246"/>
                  <a:pt x="1849" y="2220"/>
                </a:cubicBezTo>
                <a:cubicBezTo>
                  <a:pt x="1928" y="2141"/>
                  <a:pt x="2022" y="2078"/>
                  <a:pt x="2090" y="1988"/>
                </a:cubicBezTo>
                <a:cubicBezTo>
                  <a:pt x="2093" y="1979"/>
                  <a:pt x="2096" y="1969"/>
                  <a:pt x="2100" y="1960"/>
                </a:cubicBezTo>
                <a:cubicBezTo>
                  <a:pt x="2105" y="1950"/>
                  <a:pt x="2114" y="1942"/>
                  <a:pt x="2118" y="1932"/>
                </a:cubicBezTo>
                <a:cubicBezTo>
                  <a:pt x="2151" y="1853"/>
                  <a:pt x="2101" y="1933"/>
                  <a:pt x="2146" y="1867"/>
                </a:cubicBezTo>
                <a:cubicBezTo>
                  <a:pt x="2161" y="1775"/>
                  <a:pt x="2162" y="1694"/>
                  <a:pt x="2174" y="1598"/>
                </a:cubicBezTo>
                <a:cubicBezTo>
                  <a:pt x="2176" y="1579"/>
                  <a:pt x="2192" y="1542"/>
                  <a:pt x="2192" y="1542"/>
                </a:cubicBezTo>
                <a:cubicBezTo>
                  <a:pt x="2219" y="1314"/>
                  <a:pt x="2214" y="1393"/>
                  <a:pt x="2192" y="975"/>
                </a:cubicBezTo>
                <a:cubicBezTo>
                  <a:pt x="2189" y="912"/>
                  <a:pt x="2141" y="857"/>
                  <a:pt x="2109" y="808"/>
                </a:cubicBezTo>
                <a:cubicBezTo>
                  <a:pt x="2089" y="778"/>
                  <a:pt x="2053" y="715"/>
                  <a:pt x="2053" y="715"/>
                </a:cubicBezTo>
                <a:cubicBezTo>
                  <a:pt x="2041" y="678"/>
                  <a:pt x="2025" y="660"/>
                  <a:pt x="1997" y="632"/>
                </a:cubicBezTo>
                <a:cubicBezTo>
                  <a:pt x="1978" y="591"/>
                  <a:pt x="1960" y="573"/>
                  <a:pt x="1923" y="548"/>
                </a:cubicBezTo>
                <a:cubicBezTo>
                  <a:pt x="1876" y="479"/>
                  <a:pt x="1818" y="417"/>
                  <a:pt x="1765" y="353"/>
                </a:cubicBezTo>
                <a:cubicBezTo>
                  <a:pt x="1748" y="332"/>
                  <a:pt x="1742" y="312"/>
                  <a:pt x="1728" y="288"/>
                </a:cubicBezTo>
                <a:cubicBezTo>
                  <a:pt x="1706" y="250"/>
                  <a:pt x="1690" y="241"/>
                  <a:pt x="1654" y="204"/>
                </a:cubicBezTo>
                <a:cubicBezTo>
                  <a:pt x="1646" y="196"/>
                  <a:pt x="1644" y="183"/>
                  <a:pt x="1635" y="176"/>
                </a:cubicBezTo>
                <a:cubicBezTo>
                  <a:pt x="1617" y="161"/>
                  <a:pt x="1590" y="161"/>
                  <a:pt x="1570" y="149"/>
                </a:cubicBezTo>
                <a:cubicBezTo>
                  <a:pt x="1464" y="88"/>
                  <a:pt x="1629" y="178"/>
                  <a:pt x="1514" y="102"/>
                </a:cubicBezTo>
                <a:cubicBezTo>
                  <a:pt x="1478" y="79"/>
                  <a:pt x="1425" y="66"/>
                  <a:pt x="1384" y="56"/>
                </a:cubicBezTo>
                <a:cubicBezTo>
                  <a:pt x="1312" y="7"/>
                  <a:pt x="1240" y="18"/>
                  <a:pt x="1152" y="18"/>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1" name="Rectangle 43"/>
          <p:cNvSpPr>
            <a:spLocks noChangeArrowheads="1"/>
          </p:cNvSpPr>
          <p:nvPr/>
        </p:nvSpPr>
        <p:spPr bwMode="auto">
          <a:xfrm>
            <a:off x="2115344" y="609600"/>
            <a:ext cx="1864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8 square units.</a:t>
            </a:r>
          </a:p>
        </p:txBody>
      </p:sp>
      <p:sp>
        <p:nvSpPr>
          <p:cNvPr id="12332" name="Rectangle 44"/>
          <p:cNvSpPr>
            <a:spLocks noChangeArrowheads="1"/>
          </p:cNvSpPr>
          <p:nvPr/>
        </p:nvSpPr>
        <p:spPr bwMode="auto">
          <a:xfrm>
            <a:off x="2457362" y="1566207"/>
            <a:ext cx="1790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7 square units</a:t>
            </a:r>
          </a:p>
        </p:txBody>
      </p:sp>
      <p:sp>
        <p:nvSpPr>
          <p:cNvPr id="12333" name="Rectangle 45"/>
          <p:cNvSpPr>
            <a:spLocks noChangeArrowheads="1"/>
          </p:cNvSpPr>
          <p:nvPr/>
        </p:nvSpPr>
        <p:spPr bwMode="auto">
          <a:xfrm>
            <a:off x="457200" y="1196875"/>
            <a:ext cx="3578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b="1" dirty="0"/>
              <a:t>The area of Family B’s pool is?</a:t>
            </a:r>
          </a:p>
        </p:txBody>
      </p:sp>
      <p:sp>
        <p:nvSpPr>
          <p:cNvPr id="12334" name="Rectangle 46"/>
          <p:cNvSpPr>
            <a:spLocks noChangeArrowheads="1"/>
          </p:cNvSpPr>
          <p:nvPr/>
        </p:nvSpPr>
        <p:spPr bwMode="auto">
          <a:xfrm>
            <a:off x="2246312" y="2270372"/>
            <a:ext cx="43909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t>Therefore, Family A has the pool with</a:t>
            </a:r>
          </a:p>
          <a:p>
            <a:r>
              <a:rPr lang="en-US" b="1" dirty="0"/>
              <a:t> the bigger swimming area.</a:t>
            </a:r>
          </a:p>
        </p:txBody>
      </p:sp>
      <p:sp>
        <p:nvSpPr>
          <p:cNvPr id="28"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330521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800" decel="100000"/>
                                        <p:tgtEl>
                                          <p:spTgt spid="12290">
                                            <p:txEl>
                                              <p:pRg st="0" end="0"/>
                                            </p:txEl>
                                          </p:spTgt>
                                        </p:tgtEl>
                                      </p:cBhvr>
                                    </p:animEffect>
                                    <p:anim calcmode="lin" valueType="num">
                                      <p:cBhvr>
                                        <p:cTn id="8" dur="800" decel="100000" fill="hold"/>
                                        <p:tgtEl>
                                          <p:spTgt spid="1229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331"/>
                                        </p:tgtEl>
                                        <p:attrNameLst>
                                          <p:attrName>style.visibility</p:attrName>
                                        </p:attrNameLst>
                                      </p:cBhvr>
                                      <p:to>
                                        <p:strVal val="visible"/>
                                      </p:to>
                                    </p:set>
                                    <p:animEffect transition="in" filter="fade">
                                      <p:cBhvr>
                                        <p:cTn id="17" dur="800" decel="100000"/>
                                        <p:tgtEl>
                                          <p:spTgt spid="12331"/>
                                        </p:tgtEl>
                                      </p:cBhvr>
                                    </p:animEffect>
                                    <p:anim calcmode="lin" valueType="num">
                                      <p:cBhvr>
                                        <p:cTn id="18" dur="800" decel="100000" fill="hold"/>
                                        <p:tgtEl>
                                          <p:spTgt spid="12331"/>
                                        </p:tgtEl>
                                        <p:attrNameLst>
                                          <p:attrName>style.rotation</p:attrName>
                                        </p:attrNameLst>
                                      </p:cBhvr>
                                      <p:tavLst>
                                        <p:tav tm="0">
                                          <p:val>
                                            <p:fltVal val="-90"/>
                                          </p:val>
                                        </p:tav>
                                        <p:tav tm="100000">
                                          <p:val>
                                            <p:fltVal val="0"/>
                                          </p:val>
                                        </p:tav>
                                      </p:tavLst>
                                    </p:anim>
                                    <p:anim calcmode="lin" valueType="num">
                                      <p:cBhvr>
                                        <p:cTn id="19" dur="800" decel="100000" fill="hold"/>
                                        <p:tgtEl>
                                          <p:spTgt spid="12331"/>
                                        </p:tgtEl>
                                        <p:attrNameLst>
                                          <p:attrName>ppt_x</p:attrName>
                                        </p:attrNameLst>
                                      </p:cBhvr>
                                      <p:tavLst>
                                        <p:tav tm="0">
                                          <p:val>
                                            <p:strVal val="#ppt_x+0.4"/>
                                          </p:val>
                                        </p:tav>
                                        <p:tav tm="100000">
                                          <p:val>
                                            <p:strVal val="#ppt_x-0.05"/>
                                          </p:val>
                                        </p:tav>
                                      </p:tavLst>
                                    </p:anim>
                                    <p:anim calcmode="lin" valueType="num">
                                      <p:cBhvr>
                                        <p:cTn id="20" dur="800" decel="100000" fill="hold"/>
                                        <p:tgtEl>
                                          <p:spTgt spid="1233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33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331"/>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333"/>
                                        </p:tgtEl>
                                        <p:attrNameLst>
                                          <p:attrName>style.visibility</p:attrName>
                                        </p:attrNameLst>
                                      </p:cBhvr>
                                      <p:to>
                                        <p:strVal val="visible"/>
                                      </p:to>
                                    </p:set>
                                    <p:animEffect transition="in" filter="fade">
                                      <p:cBhvr>
                                        <p:cTn id="27" dur="800" decel="100000"/>
                                        <p:tgtEl>
                                          <p:spTgt spid="12333"/>
                                        </p:tgtEl>
                                      </p:cBhvr>
                                    </p:animEffect>
                                    <p:anim calcmode="lin" valueType="num">
                                      <p:cBhvr>
                                        <p:cTn id="28" dur="800" decel="100000" fill="hold"/>
                                        <p:tgtEl>
                                          <p:spTgt spid="12333"/>
                                        </p:tgtEl>
                                        <p:attrNameLst>
                                          <p:attrName>style.rotation</p:attrName>
                                        </p:attrNameLst>
                                      </p:cBhvr>
                                      <p:tavLst>
                                        <p:tav tm="0">
                                          <p:val>
                                            <p:fltVal val="-90"/>
                                          </p:val>
                                        </p:tav>
                                        <p:tav tm="100000">
                                          <p:val>
                                            <p:fltVal val="0"/>
                                          </p:val>
                                        </p:tav>
                                      </p:tavLst>
                                    </p:anim>
                                    <p:anim calcmode="lin" valueType="num">
                                      <p:cBhvr>
                                        <p:cTn id="29" dur="800" decel="100000" fill="hold"/>
                                        <p:tgtEl>
                                          <p:spTgt spid="12333"/>
                                        </p:tgtEl>
                                        <p:attrNameLst>
                                          <p:attrName>ppt_x</p:attrName>
                                        </p:attrNameLst>
                                      </p:cBhvr>
                                      <p:tavLst>
                                        <p:tav tm="0">
                                          <p:val>
                                            <p:strVal val="#ppt_x+0.4"/>
                                          </p:val>
                                        </p:tav>
                                        <p:tav tm="100000">
                                          <p:val>
                                            <p:strVal val="#ppt_x-0.05"/>
                                          </p:val>
                                        </p:tav>
                                      </p:tavLst>
                                    </p:anim>
                                    <p:anim calcmode="lin" valueType="num">
                                      <p:cBhvr>
                                        <p:cTn id="30" dur="800" decel="100000" fill="hold"/>
                                        <p:tgtEl>
                                          <p:spTgt spid="1233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33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333"/>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2332"/>
                                        </p:tgtEl>
                                        <p:attrNameLst>
                                          <p:attrName>style.visibility</p:attrName>
                                        </p:attrNameLst>
                                      </p:cBhvr>
                                      <p:to>
                                        <p:strVal val="visible"/>
                                      </p:to>
                                    </p:set>
                                    <p:animEffect transition="in" filter="fade">
                                      <p:cBhvr>
                                        <p:cTn id="37" dur="800" decel="100000"/>
                                        <p:tgtEl>
                                          <p:spTgt spid="12332"/>
                                        </p:tgtEl>
                                      </p:cBhvr>
                                    </p:animEffect>
                                    <p:anim calcmode="lin" valueType="num">
                                      <p:cBhvr>
                                        <p:cTn id="38" dur="800" decel="100000" fill="hold"/>
                                        <p:tgtEl>
                                          <p:spTgt spid="12332"/>
                                        </p:tgtEl>
                                        <p:attrNameLst>
                                          <p:attrName>style.rotation</p:attrName>
                                        </p:attrNameLst>
                                      </p:cBhvr>
                                      <p:tavLst>
                                        <p:tav tm="0">
                                          <p:val>
                                            <p:fltVal val="-90"/>
                                          </p:val>
                                        </p:tav>
                                        <p:tav tm="100000">
                                          <p:val>
                                            <p:fltVal val="0"/>
                                          </p:val>
                                        </p:tav>
                                      </p:tavLst>
                                    </p:anim>
                                    <p:anim calcmode="lin" valueType="num">
                                      <p:cBhvr>
                                        <p:cTn id="39" dur="800" decel="100000" fill="hold"/>
                                        <p:tgtEl>
                                          <p:spTgt spid="12332"/>
                                        </p:tgtEl>
                                        <p:attrNameLst>
                                          <p:attrName>ppt_x</p:attrName>
                                        </p:attrNameLst>
                                      </p:cBhvr>
                                      <p:tavLst>
                                        <p:tav tm="0">
                                          <p:val>
                                            <p:strVal val="#ppt_x+0.4"/>
                                          </p:val>
                                        </p:tav>
                                        <p:tav tm="100000">
                                          <p:val>
                                            <p:strVal val="#ppt_x-0.05"/>
                                          </p:val>
                                        </p:tav>
                                      </p:tavLst>
                                    </p:anim>
                                    <p:anim calcmode="lin" valueType="num">
                                      <p:cBhvr>
                                        <p:cTn id="40" dur="800" decel="100000" fill="hold"/>
                                        <p:tgtEl>
                                          <p:spTgt spid="12332"/>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2332"/>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2332"/>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2334"/>
                                        </p:tgtEl>
                                        <p:attrNameLst>
                                          <p:attrName>style.visibility</p:attrName>
                                        </p:attrNameLst>
                                      </p:cBhvr>
                                      <p:to>
                                        <p:strVal val="visible"/>
                                      </p:to>
                                    </p:set>
                                    <p:animEffect transition="in" filter="fade">
                                      <p:cBhvr>
                                        <p:cTn id="47" dur="800" decel="100000"/>
                                        <p:tgtEl>
                                          <p:spTgt spid="12334"/>
                                        </p:tgtEl>
                                      </p:cBhvr>
                                    </p:animEffect>
                                    <p:anim calcmode="lin" valueType="num">
                                      <p:cBhvr>
                                        <p:cTn id="48" dur="800" decel="100000" fill="hold"/>
                                        <p:tgtEl>
                                          <p:spTgt spid="12334"/>
                                        </p:tgtEl>
                                        <p:attrNameLst>
                                          <p:attrName>style.rotation</p:attrName>
                                        </p:attrNameLst>
                                      </p:cBhvr>
                                      <p:tavLst>
                                        <p:tav tm="0">
                                          <p:val>
                                            <p:fltVal val="-90"/>
                                          </p:val>
                                        </p:tav>
                                        <p:tav tm="100000">
                                          <p:val>
                                            <p:fltVal val="0"/>
                                          </p:val>
                                        </p:tav>
                                      </p:tavLst>
                                    </p:anim>
                                    <p:anim calcmode="lin" valueType="num">
                                      <p:cBhvr>
                                        <p:cTn id="49" dur="800" decel="100000" fill="hold"/>
                                        <p:tgtEl>
                                          <p:spTgt spid="12334"/>
                                        </p:tgtEl>
                                        <p:attrNameLst>
                                          <p:attrName>ppt_x</p:attrName>
                                        </p:attrNameLst>
                                      </p:cBhvr>
                                      <p:tavLst>
                                        <p:tav tm="0">
                                          <p:val>
                                            <p:strVal val="#ppt_x+0.4"/>
                                          </p:val>
                                        </p:tav>
                                        <p:tav tm="100000">
                                          <p:val>
                                            <p:strVal val="#ppt_x-0.05"/>
                                          </p:val>
                                        </p:tav>
                                      </p:tavLst>
                                    </p:anim>
                                    <p:anim calcmode="lin" valueType="num">
                                      <p:cBhvr>
                                        <p:cTn id="50" dur="800" decel="100000" fill="hold"/>
                                        <p:tgtEl>
                                          <p:spTgt spid="1233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233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2334"/>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330" grpId="0" animBg="1"/>
      <p:bldP spid="12331" grpId="0"/>
      <p:bldP spid="12332" grpId="0"/>
      <p:bldP spid="12333" grpId="0"/>
      <p:bldP spid="1233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5"/>
          <p:cNvSpPr>
            <a:spLocks noChangeArrowheads="1"/>
          </p:cNvSpPr>
          <p:nvPr/>
        </p:nvSpPr>
        <p:spPr bwMode="auto">
          <a:xfrm>
            <a:off x="884238" y="4243388"/>
            <a:ext cx="4137025" cy="2438400"/>
          </a:xfrm>
          <a:prstGeom prst="cloudCallout">
            <a:avLst>
              <a:gd name="adj1" fmla="val 103417"/>
              <a:gd name="adj2" fmla="val 36134"/>
            </a:avLst>
          </a:prstGeom>
          <a:solidFill>
            <a:schemeClr val="bg1"/>
          </a:solidFill>
          <a:ln w="9525">
            <a:solidFill>
              <a:schemeClr val="tx1"/>
            </a:solidFill>
            <a:round/>
            <a:headEnd/>
            <a:tailEnd/>
          </a:ln>
        </p:spPr>
        <p:txBody>
          <a:bodyPr/>
          <a:lstStyle/>
          <a:p>
            <a:pPr algn="ctr"/>
            <a:r>
              <a:rPr lang="en-GB" sz="2400"/>
              <a:t>A shape that is made from other shapes is known as a composite shape.</a:t>
            </a:r>
          </a:p>
        </p:txBody>
      </p:sp>
      <p:sp>
        <p:nvSpPr>
          <p:cNvPr id="28687" name="Freeform 15"/>
          <p:cNvSpPr>
            <a:spLocks/>
          </p:cNvSpPr>
          <p:nvPr/>
        </p:nvSpPr>
        <p:spPr bwMode="auto">
          <a:xfrm>
            <a:off x="1150938" y="884238"/>
            <a:ext cx="2816225" cy="2874962"/>
          </a:xfrm>
          <a:custGeom>
            <a:avLst/>
            <a:gdLst>
              <a:gd name="T0" fmla="*/ 0 w 1430"/>
              <a:gd name="T1" fmla="*/ 0 h 1811"/>
              <a:gd name="T2" fmla="*/ 9 w 1430"/>
              <a:gd name="T3" fmla="*/ 1811 h 1811"/>
              <a:gd name="T4" fmla="*/ 1430 w 1430"/>
              <a:gd name="T5" fmla="*/ 1811 h 1811"/>
              <a:gd name="T6" fmla="*/ 1430 w 1430"/>
              <a:gd name="T7" fmla="*/ 399 h 1811"/>
              <a:gd name="T8" fmla="*/ 715 w 1430"/>
              <a:gd name="T9" fmla="*/ 399 h 1811"/>
              <a:gd name="T10" fmla="*/ 715 w 1430"/>
              <a:gd name="T11" fmla="*/ 0 h 1811"/>
              <a:gd name="T12" fmla="*/ 0 w 1430"/>
              <a:gd name="T13" fmla="*/ 0 h 1811"/>
              <a:gd name="T14" fmla="*/ 0 60000 65536"/>
              <a:gd name="T15" fmla="*/ 0 60000 65536"/>
              <a:gd name="T16" fmla="*/ 0 60000 65536"/>
              <a:gd name="T17" fmla="*/ 0 60000 65536"/>
              <a:gd name="T18" fmla="*/ 0 60000 65536"/>
              <a:gd name="T19" fmla="*/ 0 60000 65536"/>
              <a:gd name="T20" fmla="*/ 0 60000 65536"/>
              <a:gd name="T21" fmla="*/ 0 w 1430"/>
              <a:gd name="T22" fmla="*/ 0 h 1811"/>
              <a:gd name="T23" fmla="*/ 1430 w 1430"/>
              <a:gd name="T24" fmla="*/ 1811 h 1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0" h="1811">
                <a:moveTo>
                  <a:pt x="0" y="0"/>
                </a:moveTo>
                <a:lnTo>
                  <a:pt x="9" y="1811"/>
                </a:lnTo>
                <a:lnTo>
                  <a:pt x="1430" y="1811"/>
                </a:lnTo>
                <a:lnTo>
                  <a:pt x="1430" y="399"/>
                </a:lnTo>
                <a:lnTo>
                  <a:pt x="715" y="399"/>
                </a:lnTo>
                <a:lnTo>
                  <a:pt x="715" y="0"/>
                </a:lnTo>
                <a:lnTo>
                  <a:pt x="0" y="0"/>
                </a:lnTo>
                <a:close/>
              </a:path>
            </a:pathLst>
          </a:custGeom>
          <a:solidFill>
            <a:srgbClr val="33CC33"/>
          </a:solidFill>
          <a:ln w="31750">
            <a:solidFill>
              <a:schemeClr val="tx1"/>
            </a:solidFill>
            <a:round/>
            <a:headEnd/>
            <a:tailEnd/>
          </a:ln>
        </p:spPr>
        <p:txBody>
          <a:bodyPr/>
          <a:lstStyle/>
          <a:p>
            <a:endParaRPr lang="en-US"/>
          </a:p>
        </p:txBody>
      </p:sp>
      <p:sp>
        <p:nvSpPr>
          <p:cNvPr id="28688" name="AutoShape 16"/>
          <p:cNvSpPr>
            <a:spLocks noChangeArrowheads="1"/>
          </p:cNvSpPr>
          <p:nvPr/>
        </p:nvSpPr>
        <p:spPr bwMode="auto">
          <a:xfrm>
            <a:off x="4818063" y="1185863"/>
            <a:ext cx="4137025" cy="2438400"/>
          </a:xfrm>
          <a:prstGeom prst="cloudCallout">
            <a:avLst>
              <a:gd name="adj1" fmla="val 13546"/>
              <a:gd name="adj2" fmla="val 170380"/>
            </a:avLst>
          </a:prstGeom>
          <a:solidFill>
            <a:schemeClr val="bg1"/>
          </a:solidFill>
          <a:ln w="9525">
            <a:solidFill>
              <a:schemeClr val="tx1"/>
            </a:solidFill>
            <a:round/>
            <a:headEnd/>
            <a:tailEnd/>
          </a:ln>
        </p:spPr>
        <p:txBody>
          <a:bodyPr/>
          <a:lstStyle/>
          <a:p>
            <a:pPr algn="ctr"/>
            <a:r>
              <a:rPr lang="en-GB" sz="2400"/>
              <a:t>To find the area of this shape we have to split it up into two rectangles.</a:t>
            </a:r>
          </a:p>
        </p:txBody>
      </p:sp>
      <p:sp>
        <p:nvSpPr>
          <p:cNvPr id="28690" name="Line 18"/>
          <p:cNvSpPr>
            <a:spLocks noChangeShapeType="1"/>
          </p:cNvSpPr>
          <p:nvPr/>
        </p:nvSpPr>
        <p:spPr bwMode="auto">
          <a:xfrm>
            <a:off x="2563813" y="1519238"/>
            <a:ext cx="0" cy="22558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Text Box 19"/>
          <p:cNvSpPr txBox="1">
            <a:spLocks noChangeArrowheads="1"/>
          </p:cNvSpPr>
          <p:nvPr/>
        </p:nvSpPr>
        <p:spPr bwMode="auto">
          <a:xfrm>
            <a:off x="365125" y="2109788"/>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10cm</a:t>
            </a:r>
          </a:p>
        </p:txBody>
      </p:sp>
      <p:sp>
        <p:nvSpPr>
          <p:cNvPr id="28692" name="Text Box 20"/>
          <p:cNvSpPr txBox="1">
            <a:spLocks noChangeArrowheads="1"/>
          </p:cNvSpPr>
          <p:nvPr/>
        </p:nvSpPr>
        <p:spPr bwMode="auto">
          <a:xfrm>
            <a:off x="2219325" y="3770313"/>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8cm</a:t>
            </a:r>
          </a:p>
        </p:txBody>
      </p:sp>
      <p:sp>
        <p:nvSpPr>
          <p:cNvPr id="28693" name="Text Box 21"/>
          <p:cNvSpPr txBox="1">
            <a:spLocks noChangeArrowheads="1"/>
          </p:cNvSpPr>
          <p:nvPr/>
        </p:nvSpPr>
        <p:spPr bwMode="auto">
          <a:xfrm>
            <a:off x="3987800" y="23844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8cm</a:t>
            </a:r>
          </a:p>
        </p:txBody>
      </p:sp>
      <p:sp>
        <p:nvSpPr>
          <p:cNvPr id="28694" name="Text Box 22"/>
          <p:cNvSpPr txBox="1">
            <a:spLocks noChangeArrowheads="1"/>
          </p:cNvSpPr>
          <p:nvPr/>
        </p:nvSpPr>
        <p:spPr bwMode="auto">
          <a:xfrm>
            <a:off x="2571750" y="9985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28695" name="Text Box 23"/>
          <p:cNvSpPr txBox="1">
            <a:spLocks noChangeArrowheads="1"/>
          </p:cNvSpPr>
          <p:nvPr/>
        </p:nvSpPr>
        <p:spPr bwMode="auto">
          <a:xfrm>
            <a:off x="1466850" y="4524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28696" name="Text Box 24"/>
          <p:cNvSpPr txBox="1">
            <a:spLocks noChangeArrowheads="1"/>
          </p:cNvSpPr>
          <p:nvPr/>
        </p:nvSpPr>
        <p:spPr bwMode="auto">
          <a:xfrm>
            <a:off x="2897188" y="153035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28697" name="Text Box 25"/>
          <p:cNvSpPr txBox="1">
            <a:spLocks noChangeArrowheads="1"/>
          </p:cNvSpPr>
          <p:nvPr/>
        </p:nvSpPr>
        <p:spPr bwMode="auto">
          <a:xfrm>
            <a:off x="1397000" y="1697038"/>
            <a:ext cx="938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Area =</a:t>
            </a:r>
          </a:p>
          <a:p>
            <a:pPr eaLnBrk="1" hangingPunct="1"/>
            <a:r>
              <a:rPr lang="en-GB"/>
              <a:t>4 x 10</a:t>
            </a:r>
          </a:p>
        </p:txBody>
      </p:sp>
      <p:sp>
        <p:nvSpPr>
          <p:cNvPr id="28698" name="Text Box 26"/>
          <p:cNvSpPr txBox="1">
            <a:spLocks noChangeArrowheads="1"/>
          </p:cNvSpPr>
          <p:nvPr/>
        </p:nvSpPr>
        <p:spPr bwMode="auto">
          <a:xfrm>
            <a:off x="1406525" y="2620963"/>
            <a:ext cx="896938" cy="396875"/>
          </a:xfrm>
          <a:prstGeom prst="rect">
            <a:avLst/>
          </a:prstGeom>
          <a:solidFill>
            <a:schemeClr val="bg1"/>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40cm</a:t>
            </a:r>
            <a:r>
              <a:rPr lang="en-GB" baseline="50000"/>
              <a:t>2</a:t>
            </a:r>
          </a:p>
        </p:txBody>
      </p:sp>
      <p:sp>
        <p:nvSpPr>
          <p:cNvPr id="28699" name="Text Box 27"/>
          <p:cNvSpPr txBox="1">
            <a:spLocks noChangeArrowheads="1"/>
          </p:cNvSpPr>
          <p:nvPr/>
        </p:nvSpPr>
        <p:spPr bwMode="auto">
          <a:xfrm>
            <a:off x="2836863" y="2178050"/>
            <a:ext cx="938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Area =</a:t>
            </a:r>
          </a:p>
          <a:p>
            <a:pPr eaLnBrk="1" hangingPunct="1"/>
            <a:r>
              <a:rPr lang="en-GB"/>
              <a:t>4 x 8</a:t>
            </a:r>
          </a:p>
        </p:txBody>
      </p:sp>
      <p:sp>
        <p:nvSpPr>
          <p:cNvPr id="28700" name="Text Box 28"/>
          <p:cNvSpPr txBox="1">
            <a:spLocks noChangeArrowheads="1"/>
          </p:cNvSpPr>
          <p:nvPr/>
        </p:nvSpPr>
        <p:spPr bwMode="auto">
          <a:xfrm>
            <a:off x="2832100" y="3071813"/>
            <a:ext cx="896938" cy="396875"/>
          </a:xfrm>
          <a:prstGeom prst="rect">
            <a:avLst/>
          </a:prstGeom>
          <a:solidFill>
            <a:schemeClr val="bg1"/>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32cm</a:t>
            </a:r>
            <a:r>
              <a:rPr lang="en-GB" baseline="50000"/>
              <a:t>2</a:t>
            </a:r>
          </a:p>
        </p:txBody>
      </p:sp>
      <p:sp>
        <p:nvSpPr>
          <p:cNvPr id="28701" name="Text Box 29"/>
          <p:cNvSpPr txBox="1">
            <a:spLocks noChangeArrowheads="1"/>
          </p:cNvSpPr>
          <p:nvPr/>
        </p:nvSpPr>
        <p:spPr bwMode="auto">
          <a:xfrm>
            <a:off x="3495675" y="504825"/>
            <a:ext cx="3536950" cy="396875"/>
          </a:xfrm>
          <a:prstGeom prst="rect">
            <a:avLst/>
          </a:prstGeom>
          <a:solidFill>
            <a:srgbClr val="33CC33"/>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Total area = 40 + 32 = 72 cm</a:t>
            </a:r>
            <a:r>
              <a:rPr lang="en-GB" baseline="50000"/>
              <a:t>2</a:t>
            </a:r>
          </a:p>
        </p:txBody>
      </p:sp>
      <p:pic>
        <p:nvPicPr>
          <p:cNvPr id="53250" name="Picture 2" descr="C:\Users\gay\AppData\Local\Microsoft\Windows\Temporary Internet Files\Content.IE5\PB3U8QOE\MC90044067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640778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87"/>
                                        </p:tgtEl>
                                        <p:attrNameLst>
                                          <p:attrName>style.visibility</p:attrName>
                                        </p:attrNameLst>
                                      </p:cBhvr>
                                      <p:to>
                                        <p:strVal val="visible"/>
                                      </p:to>
                                    </p:set>
                                    <p:animEffect transition="in" filter="dissolve">
                                      <p:cBhvr>
                                        <p:cTn id="7" dur="500"/>
                                        <p:tgtEl>
                                          <p:spTgt spid="2868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91"/>
                                        </p:tgtEl>
                                        <p:attrNameLst>
                                          <p:attrName>style.visibility</p:attrName>
                                        </p:attrNameLst>
                                      </p:cBhvr>
                                      <p:to>
                                        <p:strVal val="visible"/>
                                      </p:to>
                                    </p:set>
                                    <p:animEffect transition="in" filter="dissolve">
                                      <p:cBhvr>
                                        <p:cTn id="10" dur="500"/>
                                        <p:tgtEl>
                                          <p:spTgt spid="2869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695"/>
                                        </p:tgtEl>
                                        <p:attrNameLst>
                                          <p:attrName>style.visibility</p:attrName>
                                        </p:attrNameLst>
                                      </p:cBhvr>
                                      <p:to>
                                        <p:strVal val="visible"/>
                                      </p:to>
                                    </p:set>
                                    <p:animEffect transition="in" filter="dissolve">
                                      <p:cBhvr>
                                        <p:cTn id="13" dur="500"/>
                                        <p:tgtEl>
                                          <p:spTgt spid="2869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694"/>
                                        </p:tgtEl>
                                        <p:attrNameLst>
                                          <p:attrName>style.visibility</p:attrName>
                                        </p:attrNameLst>
                                      </p:cBhvr>
                                      <p:to>
                                        <p:strVal val="visible"/>
                                      </p:to>
                                    </p:set>
                                    <p:animEffect transition="in" filter="dissolve">
                                      <p:cBhvr>
                                        <p:cTn id="16" dur="500"/>
                                        <p:tgtEl>
                                          <p:spTgt spid="2869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693"/>
                                        </p:tgtEl>
                                        <p:attrNameLst>
                                          <p:attrName>style.visibility</p:attrName>
                                        </p:attrNameLst>
                                      </p:cBhvr>
                                      <p:to>
                                        <p:strVal val="visible"/>
                                      </p:to>
                                    </p:set>
                                    <p:animEffect transition="in" filter="dissolve">
                                      <p:cBhvr>
                                        <p:cTn id="19" dur="500"/>
                                        <p:tgtEl>
                                          <p:spTgt spid="2869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8692"/>
                                        </p:tgtEl>
                                        <p:attrNameLst>
                                          <p:attrName>style.visibility</p:attrName>
                                        </p:attrNameLst>
                                      </p:cBhvr>
                                      <p:to>
                                        <p:strVal val="visible"/>
                                      </p:to>
                                    </p:set>
                                    <p:animEffect transition="in" filter="dissolve">
                                      <p:cBhvr>
                                        <p:cTn id="22" dur="500"/>
                                        <p:tgtEl>
                                          <p:spTgt spid="2869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696"/>
                                        </p:tgtEl>
                                        <p:attrNameLst>
                                          <p:attrName>style.visibility</p:attrName>
                                        </p:attrNameLst>
                                      </p:cBhvr>
                                      <p:to>
                                        <p:strVal val="visible"/>
                                      </p:to>
                                    </p:set>
                                    <p:animEffect transition="in" filter="dissolve">
                                      <p:cBhvr>
                                        <p:cTn id="25" dur="500"/>
                                        <p:tgtEl>
                                          <p:spTgt spid="2869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688"/>
                                        </p:tgtEl>
                                        <p:attrNameLst>
                                          <p:attrName>style.visibility</p:attrName>
                                        </p:attrNameLst>
                                      </p:cBhvr>
                                      <p:to>
                                        <p:strVal val="visible"/>
                                      </p:to>
                                    </p:set>
                                    <p:animEffect transition="in" filter="dissolve">
                                      <p:cBhvr>
                                        <p:cTn id="30" dur="500"/>
                                        <p:tgtEl>
                                          <p:spTgt spid="286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8690"/>
                                        </p:tgtEl>
                                        <p:attrNameLst>
                                          <p:attrName>style.visibility</p:attrName>
                                        </p:attrNameLst>
                                      </p:cBhvr>
                                      <p:to>
                                        <p:strVal val="visible"/>
                                      </p:to>
                                    </p:set>
                                    <p:animEffect transition="in" filter="wipe(up)">
                                      <p:cBhvr>
                                        <p:cTn id="35" dur="500"/>
                                        <p:tgtEl>
                                          <p:spTgt spid="2869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8697"/>
                                        </p:tgtEl>
                                        <p:attrNameLst>
                                          <p:attrName>style.visibility</p:attrName>
                                        </p:attrNameLst>
                                      </p:cBhvr>
                                      <p:to>
                                        <p:strVal val="visible"/>
                                      </p:to>
                                    </p:set>
                                    <p:animEffect transition="in" filter="dissolve">
                                      <p:cBhvr>
                                        <p:cTn id="40" dur="500"/>
                                        <p:tgtEl>
                                          <p:spTgt spid="2869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8698"/>
                                        </p:tgtEl>
                                        <p:attrNameLst>
                                          <p:attrName>style.visibility</p:attrName>
                                        </p:attrNameLst>
                                      </p:cBhvr>
                                      <p:to>
                                        <p:strVal val="visible"/>
                                      </p:to>
                                    </p:set>
                                    <p:animEffect transition="in" filter="dissolve">
                                      <p:cBhvr>
                                        <p:cTn id="45" dur="500"/>
                                        <p:tgtEl>
                                          <p:spTgt spid="286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8699"/>
                                        </p:tgtEl>
                                        <p:attrNameLst>
                                          <p:attrName>style.visibility</p:attrName>
                                        </p:attrNameLst>
                                      </p:cBhvr>
                                      <p:to>
                                        <p:strVal val="visible"/>
                                      </p:to>
                                    </p:set>
                                    <p:animEffect transition="in" filter="dissolve">
                                      <p:cBhvr>
                                        <p:cTn id="50" dur="500"/>
                                        <p:tgtEl>
                                          <p:spTgt spid="2869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8700"/>
                                        </p:tgtEl>
                                        <p:attrNameLst>
                                          <p:attrName>style.visibility</p:attrName>
                                        </p:attrNameLst>
                                      </p:cBhvr>
                                      <p:to>
                                        <p:strVal val="visible"/>
                                      </p:to>
                                    </p:set>
                                    <p:animEffect transition="in" filter="dissolve">
                                      <p:cBhvr>
                                        <p:cTn id="55" dur="500"/>
                                        <p:tgtEl>
                                          <p:spTgt spid="2870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8701"/>
                                        </p:tgtEl>
                                        <p:attrNameLst>
                                          <p:attrName>style.visibility</p:attrName>
                                        </p:attrNameLst>
                                      </p:cBhvr>
                                      <p:to>
                                        <p:strVal val="visible"/>
                                      </p:to>
                                    </p:set>
                                    <p:animEffect transition="in" filter="dissolve">
                                      <p:cBhvr>
                                        <p:cTn id="60" dur="5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7" grpId="0" animBg="1"/>
      <p:bldP spid="28688" grpId="0" animBg="1"/>
      <p:bldP spid="28690" grpId="0" animBg="1"/>
      <p:bldP spid="28691" grpId="0"/>
      <p:bldP spid="28692" grpId="0"/>
      <p:bldP spid="28693" grpId="0"/>
      <p:bldP spid="28694" grpId="0"/>
      <p:bldP spid="28695" grpId="0"/>
      <p:bldP spid="28696" grpId="0"/>
      <p:bldP spid="28697" grpId="0"/>
      <p:bldP spid="28698" grpId="0" animBg="1"/>
      <p:bldP spid="28699" grpId="0"/>
      <p:bldP spid="28700" grpId="0" animBg="1"/>
      <p:bldP spid="2870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5"/>
          <p:cNvSpPr>
            <a:spLocks noChangeArrowheads="1"/>
          </p:cNvSpPr>
          <p:nvPr/>
        </p:nvSpPr>
        <p:spPr bwMode="auto">
          <a:xfrm>
            <a:off x="5014913" y="23813"/>
            <a:ext cx="4137025" cy="2438400"/>
          </a:xfrm>
          <a:prstGeom prst="cloudCallout">
            <a:avLst>
              <a:gd name="adj1" fmla="val 17806"/>
              <a:gd name="adj2" fmla="val 152343"/>
            </a:avLst>
          </a:prstGeom>
          <a:solidFill>
            <a:schemeClr val="bg1"/>
          </a:solidFill>
          <a:ln w="9525">
            <a:solidFill>
              <a:schemeClr val="tx1"/>
            </a:solidFill>
            <a:round/>
            <a:headEnd/>
            <a:tailEnd/>
          </a:ln>
        </p:spPr>
        <p:txBody>
          <a:bodyPr/>
          <a:lstStyle/>
          <a:p>
            <a:pPr algn="ctr"/>
            <a:r>
              <a:rPr lang="en-GB"/>
              <a:t>Find the area and perimeter of each of these shapes? Your teacher will give you copy of the worksheet.</a:t>
            </a:r>
          </a:p>
        </p:txBody>
      </p:sp>
      <p:sp>
        <p:nvSpPr>
          <p:cNvPr id="16388" name="Freeform 10"/>
          <p:cNvSpPr>
            <a:spLocks/>
          </p:cNvSpPr>
          <p:nvPr/>
        </p:nvSpPr>
        <p:spPr bwMode="auto">
          <a:xfrm>
            <a:off x="1165225" y="646113"/>
            <a:ext cx="2876550" cy="3024187"/>
          </a:xfrm>
          <a:custGeom>
            <a:avLst/>
            <a:gdLst>
              <a:gd name="T0" fmla="*/ 0 w 1812"/>
              <a:gd name="T1" fmla="*/ 0 h 1905"/>
              <a:gd name="T2" fmla="*/ 0 w 1812"/>
              <a:gd name="T3" fmla="*/ 1905 h 1905"/>
              <a:gd name="T4" fmla="*/ 1022 w 1812"/>
              <a:gd name="T5" fmla="*/ 1905 h 1905"/>
              <a:gd name="T6" fmla="*/ 1022 w 1812"/>
              <a:gd name="T7" fmla="*/ 1431 h 1905"/>
              <a:gd name="T8" fmla="*/ 1812 w 1812"/>
              <a:gd name="T9" fmla="*/ 1431 h 1905"/>
              <a:gd name="T10" fmla="*/ 1812 w 1812"/>
              <a:gd name="T11" fmla="*/ 474 h 1905"/>
              <a:gd name="T12" fmla="*/ 1022 w 1812"/>
              <a:gd name="T13" fmla="*/ 466 h 1905"/>
              <a:gd name="T14" fmla="*/ 1022 w 1812"/>
              <a:gd name="T15" fmla="*/ 2 h 1905"/>
              <a:gd name="T16" fmla="*/ 0 w 1812"/>
              <a:gd name="T17" fmla="*/ 0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2"/>
              <a:gd name="T28" fmla="*/ 0 h 1905"/>
              <a:gd name="T29" fmla="*/ 1812 w 1812"/>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2" h="1905">
                <a:moveTo>
                  <a:pt x="0" y="0"/>
                </a:moveTo>
                <a:lnTo>
                  <a:pt x="0" y="1905"/>
                </a:lnTo>
                <a:lnTo>
                  <a:pt x="1022" y="1905"/>
                </a:lnTo>
                <a:lnTo>
                  <a:pt x="1022" y="1431"/>
                </a:lnTo>
                <a:lnTo>
                  <a:pt x="1812" y="1431"/>
                </a:lnTo>
                <a:lnTo>
                  <a:pt x="1812" y="474"/>
                </a:lnTo>
                <a:lnTo>
                  <a:pt x="1022" y="466"/>
                </a:lnTo>
                <a:lnTo>
                  <a:pt x="1022" y="2"/>
                </a:lnTo>
                <a:lnTo>
                  <a:pt x="0" y="0"/>
                </a:lnTo>
                <a:close/>
              </a:path>
            </a:pathLst>
          </a:custGeom>
          <a:solidFill>
            <a:srgbClr val="33CC33"/>
          </a:solidFill>
          <a:ln w="31750">
            <a:solidFill>
              <a:schemeClr val="tx1"/>
            </a:solidFill>
            <a:round/>
            <a:headEnd/>
            <a:tailEnd/>
          </a:ln>
        </p:spPr>
        <p:txBody>
          <a:bodyPr/>
          <a:lstStyle/>
          <a:p>
            <a:endParaRPr lang="en-US"/>
          </a:p>
        </p:txBody>
      </p:sp>
      <p:sp>
        <p:nvSpPr>
          <p:cNvPr id="16389" name="Text Box 12"/>
          <p:cNvSpPr txBox="1">
            <a:spLocks noChangeArrowheads="1"/>
          </p:cNvSpPr>
          <p:nvPr/>
        </p:nvSpPr>
        <p:spPr bwMode="auto">
          <a:xfrm>
            <a:off x="452438" y="18875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9cm</a:t>
            </a:r>
          </a:p>
        </p:txBody>
      </p:sp>
      <p:sp>
        <p:nvSpPr>
          <p:cNvPr id="16390" name="Text Box 13"/>
          <p:cNvSpPr txBox="1">
            <a:spLocks noChangeArrowheads="1"/>
          </p:cNvSpPr>
          <p:nvPr/>
        </p:nvSpPr>
        <p:spPr bwMode="auto">
          <a:xfrm>
            <a:off x="1657350" y="24447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6391" name="Text Box 14"/>
          <p:cNvSpPr txBox="1">
            <a:spLocks noChangeArrowheads="1"/>
          </p:cNvSpPr>
          <p:nvPr/>
        </p:nvSpPr>
        <p:spPr bwMode="auto">
          <a:xfrm>
            <a:off x="1627188" y="36671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6392" name="Text Box 15"/>
          <p:cNvSpPr txBox="1">
            <a:spLocks noChangeArrowheads="1"/>
          </p:cNvSpPr>
          <p:nvPr/>
        </p:nvSpPr>
        <p:spPr bwMode="auto">
          <a:xfrm>
            <a:off x="2792413" y="307657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16393" name="Text Box 16"/>
          <p:cNvSpPr txBox="1">
            <a:spLocks noChangeArrowheads="1"/>
          </p:cNvSpPr>
          <p:nvPr/>
        </p:nvSpPr>
        <p:spPr bwMode="auto">
          <a:xfrm>
            <a:off x="3130550" y="250190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6394" name="Text Box 17"/>
          <p:cNvSpPr txBox="1">
            <a:spLocks noChangeArrowheads="1"/>
          </p:cNvSpPr>
          <p:nvPr/>
        </p:nvSpPr>
        <p:spPr bwMode="auto">
          <a:xfrm>
            <a:off x="4046538" y="195580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6395" name="Text Box 18"/>
          <p:cNvSpPr txBox="1">
            <a:spLocks noChangeArrowheads="1"/>
          </p:cNvSpPr>
          <p:nvPr/>
        </p:nvSpPr>
        <p:spPr bwMode="auto">
          <a:xfrm>
            <a:off x="3130550" y="1395413"/>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6396" name="Text Box 19"/>
          <p:cNvSpPr txBox="1">
            <a:spLocks noChangeArrowheads="1"/>
          </p:cNvSpPr>
          <p:nvPr/>
        </p:nvSpPr>
        <p:spPr bwMode="auto">
          <a:xfrm>
            <a:off x="2776538" y="8350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16397" name="Freeform 11"/>
          <p:cNvSpPr>
            <a:spLocks/>
          </p:cNvSpPr>
          <p:nvPr/>
        </p:nvSpPr>
        <p:spPr bwMode="auto">
          <a:xfrm>
            <a:off x="325438" y="4365625"/>
            <a:ext cx="4159250" cy="2227263"/>
          </a:xfrm>
          <a:custGeom>
            <a:avLst/>
            <a:gdLst>
              <a:gd name="T0" fmla="*/ 0 w 2620"/>
              <a:gd name="T1" fmla="*/ 0 h 1403"/>
              <a:gd name="T2" fmla="*/ 0 w 2620"/>
              <a:gd name="T3" fmla="*/ 1403 h 1403"/>
              <a:gd name="T4" fmla="*/ 2620 w 2620"/>
              <a:gd name="T5" fmla="*/ 1394 h 1403"/>
              <a:gd name="T6" fmla="*/ 2620 w 2620"/>
              <a:gd name="T7" fmla="*/ 0 h 1403"/>
              <a:gd name="T8" fmla="*/ 1895 w 2620"/>
              <a:gd name="T9" fmla="*/ 0 h 1403"/>
              <a:gd name="T10" fmla="*/ 1895 w 2620"/>
              <a:gd name="T11" fmla="*/ 604 h 1403"/>
              <a:gd name="T12" fmla="*/ 948 w 2620"/>
              <a:gd name="T13" fmla="*/ 604 h 1403"/>
              <a:gd name="T14" fmla="*/ 948 w 2620"/>
              <a:gd name="T15" fmla="*/ 0 h 1403"/>
              <a:gd name="T16" fmla="*/ 0 w 2620"/>
              <a:gd name="T17" fmla="*/ 0 h 1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0"/>
              <a:gd name="T28" fmla="*/ 0 h 1403"/>
              <a:gd name="T29" fmla="*/ 2620 w 2620"/>
              <a:gd name="T30" fmla="*/ 1403 h 1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0" h="1403">
                <a:moveTo>
                  <a:pt x="0" y="0"/>
                </a:moveTo>
                <a:lnTo>
                  <a:pt x="0" y="1403"/>
                </a:lnTo>
                <a:lnTo>
                  <a:pt x="2620" y="1394"/>
                </a:lnTo>
                <a:lnTo>
                  <a:pt x="2620" y="0"/>
                </a:lnTo>
                <a:lnTo>
                  <a:pt x="1895" y="0"/>
                </a:lnTo>
                <a:lnTo>
                  <a:pt x="1895" y="604"/>
                </a:lnTo>
                <a:lnTo>
                  <a:pt x="948" y="604"/>
                </a:lnTo>
                <a:lnTo>
                  <a:pt x="948" y="0"/>
                </a:lnTo>
                <a:lnTo>
                  <a:pt x="0" y="0"/>
                </a:lnTo>
                <a:close/>
              </a:path>
            </a:pathLst>
          </a:custGeom>
          <a:solidFill>
            <a:srgbClr val="33CC33"/>
          </a:solidFill>
          <a:ln w="31750">
            <a:solidFill>
              <a:schemeClr val="tx1"/>
            </a:solidFill>
            <a:round/>
            <a:headEnd/>
            <a:tailEnd/>
          </a:ln>
        </p:spPr>
        <p:txBody>
          <a:bodyPr/>
          <a:lstStyle/>
          <a:p>
            <a:endParaRPr lang="en-US"/>
          </a:p>
        </p:txBody>
      </p:sp>
      <p:sp>
        <p:nvSpPr>
          <p:cNvPr id="16398" name="Text Box 20"/>
          <p:cNvSpPr txBox="1">
            <a:spLocks noChangeArrowheads="1"/>
          </p:cNvSpPr>
          <p:nvPr/>
        </p:nvSpPr>
        <p:spPr bwMode="auto">
          <a:xfrm>
            <a:off x="2054225" y="6527800"/>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11cm</a:t>
            </a:r>
          </a:p>
        </p:txBody>
      </p:sp>
      <p:sp>
        <p:nvSpPr>
          <p:cNvPr id="16399" name="Text Box 21"/>
          <p:cNvSpPr txBox="1">
            <a:spLocks noChangeArrowheads="1"/>
          </p:cNvSpPr>
          <p:nvPr/>
        </p:nvSpPr>
        <p:spPr bwMode="auto">
          <a:xfrm>
            <a:off x="330200" y="52593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sp>
        <p:nvSpPr>
          <p:cNvPr id="16400" name="Text Box 22"/>
          <p:cNvSpPr txBox="1">
            <a:spLocks noChangeArrowheads="1"/>
          </p:cNvSpPr>
          <p:nvPr/>
        </p:nvSpPr>
        <p:spPr bwMode="auto">
          <a:xfrm>
            <a:off x="815975"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6401" name="Text Box 23"/>
          <p:cNvSpPr txBox="1">
            <a:spLocks noChangeArrowheads="1"/>
          </p:cNvSpPr>
          <p:nvPr/>
        </p:nvSpPr>
        <p:spPr bwMode="auto">
          <a:xfrm>
            <a:off x="1833563" y="44338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6402" name="Text Box 24"/>
          <p:cNvSpPr txBox="1">
            <a:spLocks noChangeArrowheads="1"/>
          </p:cNvSpPr>
          <p:nvPr/>
        </p:nvSpPr>
        <p:spPr bwMode="auto">
          <a:xfrm>
            <a:off x="2674938" y="446405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6403" name="Text Box 26"/>
          <p:cNvSpPr txBox="1">
            <a:spLocks noChangeArrowheads="1"/>
          </p:cNvSpPr>
          <p:nvPr/>
        </p:nvSpPr>
        <p:spPr bwMode="auto">
          <a:xfrm>
            <a:off x="3632200"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6404" name="Text Box 27"/>
          <p:cNvSpPr txBox="1">
            <a:spLocks noChangeArrowheads="1"/>
          </p:cNvSpPr>
          <p:nvPr/>
        </p:nvSpPr>
        <p:spPr bwMode="auto">
          <a:xfrm>
            <a:off x="3840163" y="53038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grpSp>
        <p:nvGrpSpPr>
          <p:cNvPr id="16405" name="Group 36"/>
          <p:cNvGrpSpPr>
            <a:grpSpLocks/>
          </p:cNvGrpSpPr>
          <p:nvPr/>
        </p:nvGrpSpPr>
        <p:grpSpPr bwMode="auto">
          <a:xfrm>
            <a:off x="4368800" y="2309813"/>
            <a:ext cx="3392488" cy="3951287"/>
            <a:chOff x="2752" y="1455"/>
            <a:chExt cx="2137" cy="2489"/>
          </a:xfrm>
        </p:grpSpPr>
        <p:sp>
          <p:nvSpPr>
            <p:cNvPr id="16407" name="Freeform 9"/>
            <p:cNvSpPr>
              <a:spLocks/>
            </p:cNvSpPr>
            <p:nvPr/>
          </p:nvSpPr>
          <p:spPr bwMode="auto">
            <a:xfrm>
              <a:off x="3280" y="1700"/>
              <a:ext cx="1189" cy="2007"/>
            </a:xfrm>
            <a:custGeom>
              <a:avLst/>
              <a:gdLst>
                <a:gd name="T0" fmla="*/ 0 w 1189"/>
                <a:gd name="T1" fmla="*/ 0 h 2007"/>
                <a:gd name="T2" fmla="*/ 0 w 1189"/>
                <a:gd name="T3" fmla="*/ 2007 h 2007"/>
                <a:gd name="T4" fmla="*/ 1189 w 1189"/>
                <a:gd name="T5" fmla="*/ 2007 h 2007"/>
                <a:gd name="T6" fmla="*/ 1180 w 1189"/>
                <a:gd name="T7" fmla="*/ 994 h 2007"/>
                <a:gd name="T8" fmla="*/ 474 w 1189"/>
                <a:gd name="T9" fmla="*/ 994 h 2007"/>
                <a:gd name="T10" fmla="*/ 474 w 1189"/>
                <a:gd name="T11" fmla="*/ 0 h 2007"/>
                <a:gd name="T12" fmla="*/ 0 w 1189"/>
                <a:gd name="T13" fmla="*/ 0 h 2007"/>
                <a:gd name="T14" fmla="*/ 0 60000 65536"/>
                <a:gd name="T15" fmla="*/ 0 60000 65536"/>
                <a:gd name="T16" fmla="*/ 0 60000 65536"/>
                <a:gd name="T17" fmla="*/ 0 60000 65536"/>
                <a:gd name="T18" fmla="*/ 0 60000 65536"/>
                <a:gd name="T19" fmla="*/ 0 60000 65536"/>
                <a:gd name="T20" fmla="*/ 0 60000 65536"/>
                <a:gd name="T21" fmla="*/ 0 w 1189"/>
                <a:gd name="T22" fmla="*/ 0 h 2007"/>
                <a:gd name="T23" fmla="*/ 1189 w 1189"/>
                <a:gd name="T24" fmla="*/ 2007 h 2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9" h="2007">
                  <a:moveTo>
                    <a:pt x="0" y="0"/>
                  </a:moveTo>
                  <a:lnTo>
                    <a:pt x="0" y="2007"/>
                  </a:lnTo>
                  <a:lnTo>
                    <a:pt x="1189" y="2007"/>
                  </a:lnTo>
                  <a:lnTo>
                    <a:pt x="1180" y="994"/>
                  </a:lnTo>
                  <a:lnTo>
                    <a:pt x="474" y="994"/>
                  </a:lnTo>
                  <a:lnTo>
                    <a:pt x="474" y="0"/>
                  </a:lnTo>
                  <a:lnTo>
                    <a:pt x="0" y="0"/>
                  </a:lnTo>
                  <a:close/>
                </a:path>
              </a:pathLst>
            </a:custGeom>
            <a:solidFill>
              <a:srgbClr val="33CC33"/>
            </a:solidFill>
            <a:ln w="31750">
              <a:solidFill>
                <a:schemeClr val="tx1"/>
              </a:solidFill>
              <a:round/>
              <a:headEnd/>
              <a:tailEnd/>
            </a:ln>
          </p:spPr>
          <p:txBody>
            <a:bodyPr/>
            <a:lstStyle/>
            <a:p>
              <a:endParaRPr lang="en-US"/>
            </a:p>
          </p:txBody>
        </p:sp>
        <p:sp>
          <p:nvSpPr>
            <p:cNvPr id="16408" name="Text Box 28"/>
            <p:cNvSpPr txBox="1">
              <a:spLocks noChangeArrowheads="1"/>
            </p:cNvSpPr>
            <p:nvPr/>
          </p:nvSpPr>
          <p:spPr bwMode="auto">
            <a:xfrm>
              <a:off x="3691" y="3694"/>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6cm</a:t>
              </a:r>
            </a:p>
          </p:txBody>
        </p:sp>
        <p:sp>
          <p:nvSpPr>
            <p:cNvPr id="16409" name="Text Box 29"/>
            <p:cNvSpPr txBox="1">
              <a:spLocks noChangeArrowheads="1"/>
            </p:cNvSpPr>
            <p:nvPr/>
          </p:nvSpPr>
          <p:spPr bwMode="auto">
            <a:xfrm>
              <a:off x="4471" y="3053"/>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6cm</a:t>
              </a:r>
            </a:p>
          </p:txBody>
        </p:sp>
        <p:sp>
          <p:nvSpPr>
            <p:cNvPr id="16410" name="Text Box 30"/>
            <p:cNvSpPr txBox="1">
              <a:spLocks noChangeArrowheads="1"/>
            </p:cNvSpPr>
            <p:nvPr/>
          </p:nvSpPr>
          <p:spPr bwMode="auto">
            <a:xfrm>
              <a:off x="2752" y="2087"/>
              <a:ext cx="5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11cm</a:t>
              </a:r>
            </a:p>
          </p:txBody>
        </p:sp>
        <p:sp>
          <p:nvSpPr>
            <p:cNvPr id="16411" name="Text Box 31"/>
            <p:cNvSpPr txBox="1">
              <a:spLocks noChangeArrowheads="1"/>
            </p:cNvSpPr>
            <p:nvPr/>
          </p:nvSpPr>
          <p:spPr bwMode="auto">
            <a:xfrm>
              <a:off x="3310" y="1455"/>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16412" name="Text Box 32"/>
            <p:cNvSpPr txBox="1">
              <a:spLocks noChangeArrowheads="1"/>
            </p:cNvSpPr>
            <p:nvPr/>
          </p:nvSpPr>
          <p:spPr bwMode="auto">
            <a:xfrm>
              <a:off x="3914" y="2431"/>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6413" name="Text Box 33"/>
            <p:cNvSpPr txBox="1">
              <a:spLocks noChangeArrowheads="1"/>
            </p:cNvSpPr>
            <p:nvPr/>
          </p:nvSpPr>
          <p:spPr bwMode="auto">
            <a:xfrm>
              <a:off x="3756" y="2059"/>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grpSp>
      <p:sp>
        <p:nvSpPr>
          <p:cNvPr id="16406" name="Text Box 55"/>
          <p:cNvSpPr txBox="1">
            <a:spLocks noChangeArrowheads="1"/>
          </p:cNvSpPr>
          <p:nvPr/>
        </p:nvSpPr>
        <p:spPr bwMode="auto">
          <a:xfrm>
            <a:off x="2241550" y="49164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pic>
        <p:nvPicPr>
          <p:cNvPr id="54274" name="Picture 2" descr="C:\Users\gay\AppData\Local\Microsoft\Windows\Temporary Internet Files\Content.IE5\HFPTLZB1\MC9004406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6268"/>
            <a:ext cx="1588916" cy="158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736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4"/>
          <p:cNvSpPr>
            <a:spLocks/>
          </p:cNvSpPr>
          <p:nvPr/>
        </p:nvSpPr>
        <p:spPr bwMode="auto">
          <a:xfrm>
            <a:off x="1165225" y="646113"/>
            <a:ext cx="2876550" cy="3024187"/>
          </a:xfrm>
          <a:custGeom>
            <a:avLst/>
            <a:gdLst>
              <a:gd name="T0" fmla="*/ 0 w 1812"/>
              <a:gd name="T1" fmla="*/ 0 h 1905"/>
              <a:gd name="T2" fmla="*/ 0 w 1812"/>
              <a:gd name="T3" fmla="*/ 1905 h 1905"/>
              <a:gd name="T4" fmla="*/ 1022 w 1812"/>
              <a:gd name="T5" fmla="*/ 1905 h 1905"/>
              <a:gd name="T6" fmla="*/ 1022 w 1812"/>
              <a:gd name="T7" fmla="*/ 1431 h 1905"/>
              <a:gd name="T8" fmla="*/ 1812 w 1812"/>
              <a:gd name="T9" fmla="*/ 1431 h 1905"/>
              <a:gd name="T10" fmla="*/ 1812 w 1812"/>
              <a:gd name="T11" fmla="*/ 474 h 1905"/>
              <a:gd name="T12" fmla="*/ 1022 w 1812"/>
              <a:gd name="T13" fmla="*/ 466 h 1905"/>
              <a:gd name="T14" fmla="*/ 1022 w 1812"/>
              <a:gd name="T15" fmla="*/ 2 h 1905"/>
              <a:gd name="T16" fmla="*/ 0 w 1812"/>
              <a:gd name="T17" fmla="*/ 0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2"/>
              <a:gd name="T28" fmla="*/ 0 h 1905"/>
              <a:gd name="T29" fmla="*/ 1812 w 1812"/>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2" h="1905">
                <a:moveTo>
                  <a:pt x="0" y="0"/>
                </a:moveTo>
                <a:lnTo>
                  <a:pt x="0" y="1905"/>
                </a:lnTo>
                <a:lnTo>
                  <a:pt x="1022" y="1905"/>
                </a:lnTo>
                <a:lnTo>
                  <a:pt x="1022" y="1431"/>
                </a:lnTo>
                <a:lnTo>
                  <a:pt x="1812" y="1431"/>
                </a:lnTo>
                <a:lnTo>
                  <a:pt x="1812" y="474"/>
                </a:lnTo>
                <a:lnTo>
                  <a:pt x="1022" y="466"/>
                </a:lnTo>
                <a:lnTo>
                  <a:pt x="1022" y="2"/>
                </a:lnTo>
                <a:lnTo>
                  <a:pt x="0" y="0"/>
                </a:lnTo>
                <a:close/>
              </a:path>
            </a:pathLst>
          </a:custGeom>
          <a:solidFill>
            <a:srgbClr val="33CC33"/>
          </a:solidFill>
          <a:ln w="31750">
            <a:solidFill>
              <a:schemeClr val="tx1"/>
            </a:solidFill>
            <a:round/>
            <a:headEnd/>
            <a:tailEnd/>
          </a:ln>
        </p:spPr>
        <p:txBody>
          <a:bodyPr/>
          <a:lstStyle/>
          <a:p>
            <a:endParaRPr lang="en-US"/>
          </a:p>
        </p:txBody>
      </p:sp>
      <p:sp>
        <p:nvSpPr>
          <p:cNvPr id="17411" name="Text Box 5"/>
          <p:cNvSpPr txBox="1">
            <a:spLocks noChangeArrowheads="1"/>
          </p:cNvSpPr>
          <p:nvPr/>
        </p:nvSpPr>
        <p:spPr bwMode="auto">
          <a:xfrm>
            <a:off x="452438" y="18875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9cm</a:t>
            </a:r>
          </a:p>
        </p:txBody>
      </p:sp>
      <p:sp>
        <p:nvSpPr>
          <p:cNvPr id="17412" name="Text Box 6"/>
          <p:cNvSpPr txBox="1">
            <a:spLocks noChangeArrowheads="1"/>
          </p:cNvSpPr>
          <p:nvPr/>
        </p:nvSpPr>
        <p:spPr bwMode="auto">
          <a:xfrm>
            <a:off x="1657350" y="24447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7413" name="Text Box 7"/>
          <p:cNvSpPr txBox="1">
            <a:spLocks noChangeArrowheads="1"/>
          </p:cNvSpPr>
          <p:nvPr/>
        </p:nvSpPr>
        <p:spPr bwMode="auto">
          <a:xfrm>
            <a:off x="1627188" y="36671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7414" name="Text Box 8"/>
          <p:cNvSpPr txBox="1">
            <a:spLocks noChangeArrowheads="1"/>
          </p:cNvSpPr>
          <p:nvPr/>
        </p:nvSpPr>
        <p:spPr bwMode="auto">
          <a:xfrm>
            <a:off x="2792413" y="307657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17415" name="Text Box 9"/>
          <p:cNvSpPr txBox="1">
            <a:spLocks noChangeArrowheads="1"/>
          </p:cNvSpPr>
          <p:nvPr/>
        </p:nvSpPr>
        <p:spPr bwMode="auto">
          <a:xfrm>
            <a:off x="3100388" y="25161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7416" name="Text Box 10"/>
          <p:cNvSpPr txBox="1">
            <a:spLocks noChangeArrowheads="1"/>
          </p:cNvSpPr>
          <p:nvPr/>
        </p:nvSpPr>
        <p:spPr bwMode="auto">
          <a:xfrm>
            <a:off x="4046538" y="195580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sp>
        <p:nvSpPr>
          <p:cNvPr id="17417" name="Text Box 11"/>
          <p:cNvSpPr txBox="1">
            <a:spLocks noChangeArrowheads="1"/>
          </p:cNvSpPr>
          <p:nvPr/>
        </p:nvSpPr>
        <p:spPr bwMode="auto">
          <a:xfrm>
            <a:off x="3087688" y="140970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7418" name="Text Box 12"/>
          <p:cNvSpPr txBox="1">
            <a:spLocks noChangeArrowheads="1"/>
          </p:cNvSpPr>
          <p:nvPr/>
        </p:nvSpPr>
        <p:spPr bwMode="auto">
          <a:xfrm>
            <a:off x="2776538" y="8350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36893" name="Line 29"/>
          <p:cNvSpPr>
            <a:spLocks noChangeShapeType="1"/>
          </p:cNvSpPr>
          <p:nvPr/>
        </p:nvSpPr>
        <p:spPr bwMode="auto">
          <a:xfrm>
            <a:off x="2789238" y="1401763"/>
            <a:ext cx="1587" cy="15033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7" name="Text Box 33"/>
          <p:cNvSpPr txBox="1">
            <a:spLocks noChangeArrowheads="1"/>
          </p:cNvSpPr>
          <p:nvPr/>
        </p:nvSpPr>
        <p:spPr bwMode="auto">
          <a:xfrm>
            <a:off x="1500188" y="1250950"/>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5 x 9</a:t>
            </a:r>
          </a:p>
        </p:txBody>
      </p:sp>
      <p:sp>
        <p:nvSpPr>
          <p:cNvPr id="36898" name="Text Box 34"/>
          <p:cNvSpPr txBox="1">
            <a:spLocks noChangeArrowheads="1"/>
          </p:cNvSpPr>
          <p:nvPr/>
        </p:nvSpPr>
        <p:spPr bwMode="auto">
          <a:xfrm>
            <a:off x="1509713" y="2174875"/>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45cm</a:t>
            </a:r>
            <a:r>
              <a:rPr lang="en-GB" sz="2400" baseline="50000"/>
              <a:t>2</a:t>
            </a:r>
          </a:p>
        </p:txBody>
      </p:sp>
      <p:sp>
        <p:nvSpPr>
          <p:cNvPr id="36899" name="Text Box 35"/>
          <p:cNvSpPr txBox="1">
            <a:spLocks noChangeArrowheads="1"/>
          </p:cNvSpPr>
          <p:nvPr/>
        </p:nvSpPr>
        <p:spPr bwMode="auto">
          <a:xfrm>
            <a:off x="5461000" y="1203325"/>
            <a:ext cx="1090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4 x 5</a:t>
            </a:r>
          </a:p>
        </p:txBody>
      </p:sp>
      <p:sp>
        <p:nvSpPr>
          <p:cNvPr id="36900" name="Text Box 36"/>
          <p:cNvSpPr txBox="1">
            <a:spLocks noChangeArrowheads="1"/>
          </p:cNvSpPr>
          <p:nvPr/>
        </p:nvSpPr>
        <p:spPr bwMode="auto">
          <a:xfrm>
            <a:off x="5529263" y="2081213"/>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20cm</a:t>
            </a:r>
            <a:r>
              <a:rPr lang="en-GB" sz="2400" baseline="50000"/>
              <a:t>2</a:t>
            </a:r>
          </a:p>
        </p:txBody>
      </p:sp>
      <p:sp>
        <p:nvSpPr>
          <p:cNvPr id="36901" name="Text Box 37"/>
          <p:cNvSpPr txBox="1">
            <a:spLocks noChangeArrowheads="1"/>
          </p:cNvSpPr>
          <p:nvPr/>
        </p:nvSpPr>
        <p:spPr bwMode="auto">
          <a:xfrm>
            <a:off x="2043113" y="4543425"/>
            <a:ext cx="5586412" cy="1585913"/>
          </a:xfrm>
          <a:prstGeom prst="rect">
            <a:avLst/>
          </a:prstGeom>
          <a:solidFill>
            <a:srgbClr val="FF3300"/>
          </a:solidFill>
          <a:ln w="31750">
            <a:solidFill>
              <a:schemeClr val="tx1"/>
            </a:solidFill>
            <a:miter lim="800000"/>
            <a:headEnd/>
            <a:tailEnd/>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3200"/>
              <a:t>Total area = 45 + 20 = 65 cm</a:t>
            </a:r>
            <a:r>
              <a:rPr lang="en-GB" sz="3200" baseline="50000"/>
              <a:t>2</a:t>
            </a:r>
            <a:endParaRPr lang="en-GB" sz="3200"/>
          </a:p>
          <a:p>
            <a:pPr eaLnBrk="1" hangingPunct="1"/>
            <a:endParaRPr lang="en-GB" sz="3200"/>
          </a:p>
          <a:p>
            <a:pPr eaLnBrk="1" hangingPunct="1"/>
            <a:r>
              <a:rPr lang="en-GB" sz="3200"/>
              <a:t>Perimeter = 36 cm</a:t>
            </a:r>
            <a:endParaRPr lang="en-GB" sz="3200" baseline="50000"/>
          </a:p>
        </p:txBody>
      </p:sp>
      <p:sp>
        <p:nvSpPr>
          <p:cNvPr id="36914" name="Line 50"/>
          <p:cNvSpPr>
            <a:spLocks noChangeShapeType="1"/>
          </p:cNvSpPr>
          <p:nvPr/>
        </p:nvSpPr>
        <p:spPr bwMode="auto">
          <a:xfrm flipV="1">
            <a:off x="3805238" y="1636713"/>
            <a:ext cx="1504950" cy="23653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146884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93"/>
                                        </p:tgtEl>
                                        <p:attrNameLst>
                                          <p:attrName>style.visibility</p:attrName>
                                        </p:attrNameLst>
                                      </p:cBhvr>
                                      <p:to>
                                        <p:strVal val="visible"/>
                                      </p:to>
                                    </p:set>
                                    <p:animEffect transition="in" filter="wipe(down)">
                                      <p:cBhvr>
                                        <p:cTn id="7" dur="500"/>
                                        <p:tgtEl>
                                          <p:spTgt spid="36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97"/>
                                        </p:tgtEl>
                                        <p:attrNameLst>
                                          <p:attrName>style.visibility</p:attrName>
                                        </p:attrNameLst>
                                      </p:cBhvr>
                                      <p:to>
                                        <p:strVal val="visible"/>
                                      </p:to>
                                    </p:set>
                                    <p:animEffect transition="in" filter="dissolve">
                                      <p:cBhvr>
                                        <p:cTn id="12" dur="500"/>
                                        <p:tgtEl>
                                          <p:spTgt spid="368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98"/>
                                        </p:tgtEl>
                                        <p:attrNameLst>
                                          <p:attrName>style.visibility</p:attrName>
                                        </p:attrNameLst>
                                      </p:cBhvr>
                                      <p:to>
                                        <p:strVal val="visible"/>
                                      </p:to>
                                    </p:set>
                                    <p:animEffect transition="in" filter="dissolve">
                                      <p:cBhvr>
                                        <p:cTn id="17" dur="500"/>
                                        <p:tgtEl>
                                          <p:spTgt spid="368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914"/>
                                        </p:tgtEl>
                                        <p:attrNameLst>
                                          <p:attrName>style.visibility</p:attrName>
                                        </p:attrNameLst>
                                      </p:cBhvr>
                                      <p:to>
                                        <p:strVal val="visible"/>
                                      </p:to>
                                    </p:set>
                                    <p:animEffect transition="in" filter="dissolve">
                                      <p:cBhvr>
                                        <p:cTn id="22" dur="500"/>
                                        <p:tgtEl>
                                          <p:spTgt spid="369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99"/>
                                        </p:tgtEl>
                                        <p:attrNameLst>
                                          <p:attrName>style.visibility</p:attrName>
                                        </p:attrNameLst>
                                      </p:cBhvr>
                                      <p:to>
                                        <p:strVal val="visible"/>
                                      </p:to>
                                    </p:set>
                                    <p:animEffect transition="in" filter="dissolve">
                                      <p:cBhvr>
                                        <p:cTn id="27" dur="500"/>
                                        <p:tgtEl>
                                          <p:spTgt spid="3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900"/>
                                        </p:tgtEl>
                                        <p:attrNameLst>
                                          <p:attrName>style.visibility</p:attrName>
                                        </p:attrNameLst>
                                      </p:cBhvr>
                                      <p:to>
                                        <p:strVal val="visible"/>
                                      </p:to>
                                    </p:set>
                                    <p:animEffect transition="in" filter="dissolve">
                                      <p:cBhvr>
                                        <p:cTn id="32" dur="500"/>
                                        <p:tgtEl>
                                          <p:spTgt spid="369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901"/>
                                        </p:tgtEl>
                                        <p:attrNameLst>
                                          <p:attrName>style.visibility</p:attrName>
                                        </p:attrNameLst>
                                      </p:cBhvr>
                                      <p:to>
                                        <p:strVal val="visible"/>
                                      </p:to>
                                    </p:set>
                                    <p:animEffect transition="in" filter="dissolve">
                                      <p:cBhvr>
                                        <p:cTn id="37" dur="500"/>
                                        <p:tgtEl>
                                          <p:spTgt spid="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P spid="36897" grpId="0"/>
      <p:bldP spid="36898" grpId="0" animBg="1"/>
      <p:bldP spid="36899" grpId="0"/>
      <p:bldP spid="36900" grpId="0" animBg="1"/>
      <p:bldP spid="36901" grpId="0" animBg="1"/>
      <p:bldP spid="369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1 </a:t>
            </a:r>
            <a:r>
              <a:rPr lang="en-US" dirty="0"/>
              <a:t>Perimeter of Polygons</a:t>
            </a:r>
            <a:endParaRPr lang="en-US" dirty="0" smtClean="0"/>
          </a:p>
          <a:p>
            <a:pPr marL="640080" lvl="2" indent="0">
              <a:buNone/>
            </a:pPr>
            <a:endParaRPr lang="en-US" dirty="0"/>
          </a:p>
          <a:p>
            <a:pPr marL="640080" lvl="2" indent="0">
              <a:buNone/>
            </a:pPr>
            <a:r>
              <a:rPr lang="en-US" dirty="0" smtClean="0"/>
              <a:t>Goal: Decompose irregular shapes to find perimeter and area. </a:t>
            </a:r>
            <a:endParaRPr lang="en-US" dirty="0"/>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227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1"/>
          <p:cNvGrpSpPr>
            <a:grpSpLocks/>
          </p:cNvGrpSpPr>
          <p:nvPr/>
        </p:nvGrpSpPr>
        <p:grpSpPr bwMode="auto">
          <a:xfrm>
            <a:off x="4368800" y="2309813"/>
            <a:ext cx="3392488" cy="3951287"/>
            <a:chOff x="2752" y="1455"/>
            <a:chExt cx="2137" cy="2489"/>
          </a:xfrm>
        </p:grpSpPr>
        <p:sp>
          <p:nvSpPr>
            <p:cNvPr id="18442" name="Freeform 22"/>
            <p:cNvSpPr>
              <a:spLocks/>
            </p:cNvSpPr>
            <p:nvPr/>
          </p:nvSpPr>
          <p:spPr bwMode="auto">
            <a:xfrm>
              <a:off x="3280" y="1700"/>
              <a:ext cx="1189" cy="2007"/>
            </a:xfrm>
            <a:custGeom>
              <a:avLst/>
              <a:gdLst>
                <a:gd name="T0" fmla="*/ 0 w 1189"/>
                <a:gd name="T1" fmla="*/ 0 h 2007"/>
                <a:gd name="T2" fmla="*/ 0 w 1189"/>
                <a:gd name="T3" fmla="*/ 2007 h 2007"/>
                <a:gd name="T4" fmla="*/ 1189 w 1189"/>
                <a:gd name="T5" fmla="*/ 2007 h 2007"/>
                <a:gd name="T6" fmla="*/ 1180 w 1189"/>
                <a:gd name="T7" fmla="*/ 994 h 2007"/>
                <a:gd name="T8" fmla="*/ 474 w 1189"/>
                <a:gd name="T9" fmla="*/ 994 h 2007"/>
                <a:gd name="T10" fmla="*/ 474 w 1189"/>
                <a:gd name="T11" fmla="*/ 0 h 2007"/>
                <a:gd name="T12" fmla="*/ 0 w 1189"/>
                <a:gd name="T13" fmla="*/ 0 h 2007"/>
                <a:gd name="T14" fmla="*/ 0 60000 65536"/>
                <a:gd name="T15" fmla="*/ 0 60000 65536"/>
                <a:gd name="T16" fmla="*/ 0 60000 65536"/>
                <a:gd name="T17" fmla="*/ 0 60000 65536"/>
                <a:gd name="T18" fmla="*/ 0 60000 65536"/>
                <a:gd name="T19" fmla="*/ 0 60000 65536"/>
                <a:gd name="T20" fmla="*/ 0 60000 65536"/>
                <a:gd name="T21" fmla="*/ 0 w 1189"/>
                <a:gd name="T22" fmla="*/ 0 h 2007"/>
                <a:gd name="T23" fmla="*/ 1189 w 1189"/>
                <a:gd name="T24" fmla="*/ 2007 h 20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9" h="2007">
                  <a:moveTo>
                    <a:pt x="0" y="0"/>
                  </a:moveTo>
                  <a:lnTo>
                    <a:pt x="0" y="2007"/>
                  </a:lnTo>
                  <a:lnTo>
                    <a:pt x="1189" y="2007"/>
                  </a:lnTo>
                  <a:lnTo>
                    <a:pt x="1180" y="994"/>
                  </a:lnTo>
                  <a:lnTo>
                    <a:pt x="474" y="994"/>
                  </a:lnTo>
                  <a:lnTo>
                    <a:pt x="474" y="0"/>
                  </a:lnTo>
                  <a:lnTo>
                    <a:pt x="0" y="0"/>
                  </a:lnTo>
                  <a:close/>
                </a:path>
              </a:pathLst>
            </a:custGeom>
            <a:solidFill>
              <a:srgbClr val="33CC33"/>
            </a:solidFill>
            <a:ln w="31750">
              <a:solidFill>
                <a:schemeClr val="tx1"/>
              </a:solidFill>
              <a:round/>
              <a:headEnd/>
              <a:tailEnd/>
            </a:ln>
          </p:spPr>
          <p:txBody>
            <a:bodyPr/>
            <a:lstStyle/>
            <a:p>
              <a:endParaRPr lang="en-US"/>
            </a:p>
          </p:txBody>
        </p:sp>
        <p:sp>
          <p:nvSpPr>
            <p:cNvPr id="18443" name="Text Box 23"/>
            <p:cNvSpPr txBox="1">
              <a:spLocks noChangeArrowheads="1"/>
            </p:cNvSpPr>
            <p:nvPr/>
          </p:nvSpPr>
          <p:spPr bwMode="auto">
            <a:xfrm>
              <a:off x="3691" y="3694"/>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6cm</a:t>
              </a:r>
            </a:p>
          </p:txBody>
        </p:sp>
        <p:sp>
          <p:nvSpPr>
            <p:cNvPr id="18444" name="Text Box 24"/>
            <p:cNvSpPr txBox="1">
              <a:spLocks noChangeArrowheads="1"/>
            </p:cNvSpPr>
            <p:nvPr/>
          </p:nvSpPr>
          <p:spPr bwMode="auto">
            <a:xfrm>
              <a:off x="4471" y="3053"/>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6cm</a:t>
              </a:r>
            </a:p>
          </p:txBody>
        </p:sp>
        <p:sp>
          <p:nvSpPr>
            <p:cNvPr id="18445" name="Text Box 25"/>
            <p:cNvSpPr txBox="1">
              <a:spLocks noChangeArrowheads="1"/>
            </p:cNvSpPr>
            <p:nvPr/>
          </p:nvSpPr>
          <p:spPr bwMode="auto">
            <a:xfrm>
              <a:off x="2752" y="2087"/>
              <a:ext cx="5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11cm</a:t>
              </a:r>
            </a:p>
          </p:txBody>
        </p:sp>
        <p:sp>
          <p:nvSpPr>
            <p:cNvPr id="18446" name="Text Box 26"/>
            <p:cNvSpPr txBox="1">
              <a:spLocks noChangeArrowheads="1"/>
            </p:cNvSpPr>
            <p:nvPr/>
          </p:nvSpPr>
          <p:spPr bwMode="auto">
            <a:xfrm>
              <a:off x="3310" y="1455"/>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2cm</a:t>
              </a:r>
            </a:p>
          </p:txBody>
        </p:sp>
        <p:sp>
          <p:nvSpPr>
            <p:cNvPr id="18447" name="Text Box 27"/>
            <p:cNvSpPr txBox="1">
              <a:spLocks noChangeArrowheads="1"/>
            </p:cNvSpPr>
            <p:nvPr/>
          </p:nvSpPr>
          <p:spPr bwMode="auto">
            <a:xfrm>
              <a:off x="3914" y="2431"/>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8448" name="Text Box 28"/>
            <p:cNvSpPr txBox="1">
              <a:spLocks noChangeArrowheads="1"/>
            </p:cNvSpPr>
            <p:nvPr/>
          </p:nvSpPr>
          <p:spPr bwMode="auto">
            <a:xfrm>
              <a:off x="3756" y="2059"/>
              <a:ext cx="4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5cm</a:t>
              </a:r>
            </a:p>
          </p:txBody>
        </p:sp>
      </p:grpSp>
      <p:sp>
        <p:nvSpPr>
          <p:cNvPr id="37918" name="Line 30"/>
          <p:cNvSpPr>
            <a:spLocks noChangeShapeType="1"/>
          </p:cNvSpPr>
          <p:nvPr/>
        </p:nvSpPr>
        <p:spPr bwMode="auto">
          <a:xfrm flipH="1">
            <a:off x="5205413" y="4276725"/>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6" name="Text Box 38"/>
          <p:cNvSpPr txBox="1">
            <a:spLocks noChangeArrowheads="1"/>
          </p:cNvSpPr>
          <p:nvPr/>
        </p:nvSpPr>
        <p:spPr bwMode="auto">
          <a:xfrm>
            <a:off x="2852738" y="3475038"/>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2 x 5</a:t>
            </a:r>
          </a:p>
        </p:txBody>
      </p:sp>
      <p:sp>
        <p:nvSpPr>
          <p:cNvPr id="37927" name="Text Box 39"/>
          <p:cNvSpPr txBox="1">
            <a:spLocks noChangeArrowheads="1"/>
          </p:cNvSpPr>
          <p:nvPr/>
        </p:nvSpPr>
        <p:spPr bwMode="auto">
          <a:xfrm>
            <a:off x="2889250" y="4368800"/>
            <a:ext cx="1042988"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10cm</a:t>
            </a:r>
            <a:r>
              <a:rPr lang="en-GB" sz="2400" baseline="50000"/>
              <a:t>2</a:t>
            </a:r>
          </a:p>
        </p:txBody>
      </p:sp>
      <p:sp>
        <p:nvSpPr>
          <p:cNvPr id="37928" name="Text Box 40"/>
          <p:cNvSpPr txBox="1">
            <a:spLocks noChangeArrowheads="1"/>
          </p:cNvSpPr>
          <p:nvPr/>
        </p:nvSpPr>
        <p:spPr bwMode="auto">
          <a:xfrm>
            <a:off x="5668963" y="4357688"/>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6 x 6</a:t>
            </a:r>
          </a:p>
        </p:txBody>
      </p:sp>
      <p:sp>
        <p:nvSpPr>
          <p:cNvPr id="37929" name="Text Box 41"/>
          <p:cNvSpPr txBox="1">
            <a:spLocks noChangeArrowheads="1"/>
          </p:cNvSpPr>
          <p:nvPr/>
        </p:nvSpPr>
        <p:spPr bwMode="auto">
          <a:xfrm>
            <a:off x="5678488" y="5281613"/>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36cm</a:t>
            </a:r>
            <a:r>
              <a:rPr lang="en-GB" sz="2400" baseline="50000"/>
              <a:t>2</a:t>
            </a:r>
          </a:p>
        </p:txBody>
      </p:sp>
      <p:sp>
        <p:nvSpPr>
          <p:cNvPr id="37930" name="Text Box 42"/>
          <p:cNvSpPr txBox="1">
            <a:spLocks noChangeArrowheads="1"/>
          </p:cNvSpPr>
          <p:nvPr/>
        </p:nvSpPr>
        <p:spPr bwMode="auto">
          <a:xfrm>
            <a:off x="544513" y="425450"/>
            <a:ext cx="6756400" cy="1585913"/>
          </a:xfrm>
          <a:prstGeom prst="rect">
            <a:avLst/>
          </a:prstGeom>
          <a:solidFill>
            <a:srgbClr val="FF3300"/>
          </a:solidFill>
          <a:ln w="31750">
            <a:solidFill>
              <a:schemeClr val="tx1"/>
            </a:solidFill>
            <a:miter lim="800000"/>
            <a:headEnd/>
            <a:tailEnd/>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3200"/>
              <a:t>Total area = 10 + 36 = 46 cm</a:t>
            </a:r>
            <a:r>
              <a:rPr lang="en-GB" sz="3200" baseline="50000"/>
              <a:t>2</a:t>
            </a:r>
            <a:endParaRPr lang="en-GB" sz="3200"/>
          </a:p>
          <a:p>
            <a:pPr eaLnBrk="1" hangingPunct="1"/>
            <a:endParaRPr lang="en-GB" sz="3200"/>
          </a:p>
          <a:p>
            <a:pPr eaLnBrk="1" hangingPunct="1"/>
            <a:r>
              <a:rPr lang="en-GB" sz="3200"/>
              <a:t>Perimeter = 34 cm</a:t>
            </a:r>
            <a:endParaRPr lang="en-GB" sz="3200" baseline="50000"/>
          </a:p>
        </p:txBody>
      </p:sp>
      <p:sp>
        <p:nvSpPr>
          <p:cNvPr id="37938" name="Line 50"/>
          <p:cNvSpPr>
            <a:spLocks noChangeShapeType="1"/>
          </p:cNvSpPr>
          <p:nvPr/>
        </p:nvSpPr>
        <p:spPr bwMode="auto">
          <a:xfrm flipV="1">
            <a:off x="4011613" y="3509963"/>
            <a:ext cx="1533525" cy="4873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40554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918"/>
                                        </p:tgtEl>
                                        <p:attrNameLst>
                                          <p:attrName>style.visibility</p:attrName>
                                        </p:attrNameLst>
                                      </p:cBhvr>
                                      <p:to>
                                        <p:strVal val="visible"/>
                                      </p:to>
                                    </p:set>
                                    <p:animEffect transition="in" filter="wipe(left)">
                                      <p:cBhvr>
                                        <p:cTn id="7" dur="500"/>
                                        <p:tgtEl>
                                          <p:spTgt spid="379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38"/>
                                        </p:tgtEl>
                                        <p:attrNameLst>
                                          <p:attrName>style.visibility</p:attrName>
                                        </p:attrNameLst>
                                      </p:cBhvr>
                                      <p:to>
                                        <p:strVal val="visible"/>
                                      </p:to>
                                    </p:set>
                                    <p:animEffect transition="in" filter="dissolve">
                                      <p:cBhvr>
                                        <p:cTn id="12" dur="500"/>
                                        <p:tgtEl>
                                          <p:spTgt spid="379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26"/>
                                        </p:tgtEl>
                                        <p:attrNameLst>
                                          <p:attrName>style.visibility</p:attrName>
                                        </p:attrNameLst>
                                      </p:cBhvr>
                                      <p:to>
                                        <p:strVal val="visible"/>
                                      </p:to>
                                    </p:set>
                                    <p:animEffect transition="in" filter="dissolve">
                                      <p:cBhvr>
                                        <p:cTn id="17" dur="500"/>
                                        <p:tgtEl>
                                          <p:spTgt spid="37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927"/>
                                        </p:tgtEl>
                                        <p:attrNameLst>
                                          <p:attrName>style.visibility</p:attrName>
                                        </p:attrNameLst>
                                      </p:cBhvr>
                                      <p:to>
                                        <p:strVal val="visible"/>
                                      </p:to>
                                    </p:set>
                                    <p:animEffect transition="in" filter="dissolve">
                                      <p:cBhvr>
                                        <p:cTn id="22" dur="500"/>
                                        <p:tgtEl>
                                          <p:spTgt spid="379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928"/>
                                        </p:tgtEl>
                                        <p:attrNameLst>
                                          <p:attrName>style.visibility</p:attrName>
                                        </p:attrNameLst>
                                      </p:cBhvr>
                                      <p:to>
                                        <p:strVal val="visible"/>
                                      </p:to>
                                    </p:set>
                                    <p:animEffect transition="in" filter="dissolve">
                                      <p:cBhvr>
                                        <p:cTn id="27" dur="500"/>
                                        <p:tgtEl>
                                          <p:spTgt spid="379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929"/>
                                        </p:tgtEl>
                                        <p:attrNameLst>
                                          <p:attrName>style.visibility</p:attrName>
                                        </p:attrNameLst>
                                      </p:cBhvr>
                                      <p:to>
                                        <p:strVal val="visible"/>
                                      </p:to>
                                    </p:set>
                                    <p:animEffect transition="in" filter="dissolve">
                                      <p:cBhvr>
                                        <p:cTn id="32" dur="500"/>
                                        <p:tgtEl>
                                          <p:spTgt spid="379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930"/>
                                        </p:tgtEl>
                                        <p:attrNameLst>
                                          <p:attrName>style.visibility</p:attrName>
                                        </p:attrNameLst>
                                      </p:cBhvr>
                                      <p:to>
                                        <p:strVal val="visible"/>
                                      </p:to>
                                    </p:set>
                                    <p:animEffect transition="in" filter="dissolve">
                                      <p:cBhvr>
                                        <p:cTn id="37" dur="500"/>
                                        <p:tgtEl>
                                          <p:spTgt spid="37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 grpId="0" animBg="1"/>
      <p:bldP spid="37926" grpId="0"/>
      <p:bldP spid="37927" grpId="0" animBg="1"/>
      <p:bldP spid="37928" grpId="0"/>
      <p:bldP spid="37929" grpId="0" animBg="1"/>
      <p:bldP spid="37930" grpId="0" animBg="1"/>
      <p:bldP spid="379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13"/>
          <p:cNvSpPr>
            <a:spLocks/>
          </p:cNvSpPr>
          <p:nvPr/>
        </p:nvSpPr>
        <p:spPr bwMode="auto">
          <a:xfrm>
            <a:off x="325438" y="4365625"/>
            <a:ext cx="4159250" cy="2227263"/>
          </a:xfrm>
          <a:custGeom>
            <a:avLst/>
            <a:gdLst>
              <a:gd name="T0" fmla="*/ 0 w 2620"/>
              <a:gd name="T1" fmla="*/ 0 h 1403"/>
              <a:gd name="T2" fmla="*/ 0 w 2620"/>
              <a:gd name="T3" fmla="*/ 1403 h 1403"/>
              <a:gd name="T4" fmla="*/ 2620 w 2620"/>
              <a:gd name="T5" fmla="*/ 1394 h 1403"/>
              <a:gd name="T6" fmla="*/ 2620 w 2620"/>
              <a:gd name="T7" fmla="*/ 0 h 1403"/>
              <a:gd name="T8" fmla="*/ 1895 w 2620"/>
              <a:gd name="T9" fmla="*/ 0 h 1403"/>
              <a:gd name="T10" fmla="*/ 1895 w 2620"/>
              <a:gd name="T11" fmla="*/ 604 h 1403"/>
              <a:gd name="T12" fmla="*/ 948 w 2620"/>
              <a:gd name="T13" fmla="*/ 604 h 1403"/>
              <a:gd name="T14" fmla="*/ 948 w 2620"/>
              <a:gd name="T15" fmla="*/ 0 h 1403"/>
              <a:gd name="T16" fmla="*/ 0 w 2620"/>
              <a:gd name="T17" fmla="*/ 0 h 1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0"/>
              <a:gd name="T28" fmla="*/ 0 h 1403"/>
              <a:gd name="T29" fmla="*/ 2620 w 2620"/>
              <a:gd name="T30" fmla="*/ 1403 h 1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0" h="1403">
                <a:moveTo>
                  <a:pt x="0" y="0"/>
                </a:moveTo>
                <a:lnTo>
                  <a:pt x="0" y="1403"/>
                </a:lnTo>
                <a:lnTo>
                  <a:pt x="2620" y="1394"/>
                </a:lnTo>
                <a:lnTo>
                  <a:pt x="2620" y="0"/>
                </a:lnTo>
                <a:lnTo>
                  <a:pt x="1895" y="0"/>
                </a:lnTo>
                <a:lnTo>
                  <a:pt x="1895" y="604"/>
                </a:lnTo>
                <a:lnTo>
                  <a:pt x="948" y="604"/>
                </a:lnTo>
                <a:lnTo>
                  <a:pt x="948" y="0"/>
                </a:lnTo>
                <a:lnTo>
                  <a:pt x="0" y="0"/>
                </a:lnTo>
                <a:close/>
              </a:path>
            </a:pathLst>
          </a:custGeom>
          <a:solidFill>
            <a:srgbClr val="33CC33"/>
          </a:solidFill>
          <a:ln w="31750">
            <a:solidFill>
              <a:schemeClr val="tx1"/>
            </a:solidFill>
            <a:round/>
            <a:headEnd/>
            <a:tailEnd/>
          </a:ln>
        </p:spPr>
        <p:txBody>
          <a:bodyPr/>
          <a:lstStyle/>
          <a:p>
            <a:endParaRPr lang="en-US"/>
          </a:p>
        </p:txBody>
      </p:sp>
      <p:sp>
        <p:nvSpPr>
          <p:cNvPr id="19459" name="Text Box 14"/>
          <p:cNvSpPr txBox="1">
            <a:spLocks noChangeArrowheads="1"/>
          </p:cNvSpPr>
          <p:nvPr/>
        </p:nvSpPr>
        <p:spPr bwMode="auto">
          <a:xfrm>
            <a:off x="2054225" y="6527800"/>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11cm</a:t>
            </a:r>
          </a:p>
        </p:txBody>
      </p:sp>
      <p:sp>
        <p:nvSpPr>
          <p:cNvPr id="19460" name="Text Box 15"/>
          <p:cNvSpPr txBox="1">
            <a:spLocks noChangeArrowheads="1"/>
          </p:cNvSpPr>
          <p:nvPr/>
        </p:nvSpPr>
        <p:spPr bwMode="auto">
          <a:xfrm>
            <a:off x="330200" y="52593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sp>
        <p:nvSpPr>
          <p:cNvPr id="19461" name="Text Box 16"/>
          <p:cNvSpPr txBox="1">
            <a:spLocks noChangeArrowheads="1"/>
          </p:cNvSpPr>
          <p:nvPr/>
        </p:nvSpPr>
        <p:spPr bwMode="auto">
          <a:xfrm>
            <a:off x="815975"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19462" name="Text Box 17"/>
          <p:cNvSpPr txBox="1">
            <a:spLocks noChangeArrowheads="1"/>
          </p:cNvSpPr>
          <p:nvPr/>
        </p:nvSpPr>
        <p:spPr bwMode="auto">
          <a:xfrm>
            <a:off x="1833563" y="44338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9463" name="Text Box 18"/>
          <p:cNvSpPr txBox="1">
            <a:spLocks noChangeArrowheads="1"/>
          </p:cNvSpPr>
          <p:nvPr/>
        </p:nvSpPr>
        <p:spPr bwMode="auto">
          <a:xfrm>
            <a:off x="2674938" y="446405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9464" name="Text Box 19"/>
          <p:cNvSpPr txBox="1">
            <a:spLocks noChangeArrowheads="1"/>
          </p:cNvSpPr>
          <p:nvPr/>
        </p:nvSpPr>
        <p:spPr bwMode="auto">
          <a:xfrm>
            <a:off x="3632200"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19465" name="Text Box 20"/>
          <p:cNvSpPr txBox="1">
            <a:spLocks noChangeArrowheads="1"/>
          </p:cNvSpPr>
          <p:nvPr/>
        </p:nvSpPr>
        <p:spPr bwMode="auto">
          <a:xfrm>
            <a:off x="3840163" y="53038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sp>
        <p:nvSpPr>
          <p:cNvPr id="38943" name="Line 31"/>
          <p:cNvSpPr>
            <a:spLocks noChangeShapeType="1"/>
          </p:cNvSpPr>
          <p:nvPr/>
        </p:nvSpPr>
        <p:spPr bwMode="auto">
          <a:xfrm>
            <a:off x="1828800" y="5310188"/>
            <a:ext cx="0" cy="12827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4" name="Line 32"/>
          <p:cNvSpPr>
            <a:spLocks noChangeShapeType="1"/>
          </p:cNvSpPr>
          <p:nvPr/>
        </p:nvSpPr>
        <p:spPr bwMode="auto">
          <a:xfrm>
            <a:off x="3332163" y="5324475"/>
            <a:ext cx="0" cy="12525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4" name="Text Box 42"/>
          <p:cNvSpPr txBox="1">
            <a:spLocks noChangeArrowheads="1"/>
          </p:cNvSpPr>
          <p:nvPr/>
        </p:nvSpPr>
        <p:spPr bwMode="auto">
          <a:xfrm>
            <a:off x="869950" y="685800"/>
            <a:ext cx="6977063" cy="1585913"/>
          </a:xfrm>
          <a:prstGeom prst="rect">
            <a:avLst/>
          </a:prstGeom>
          <a:solidFill>
            <a:srgbClr val="FF3300"/>
          </a:solidFill>
          <a:ln w="31750">
            <a:solidFill>
              <a:schemeClr val="tx1"/>
            </a:solidFill>
            <a:miter lim="800000"/>
            <a:headEnd/>
            <a:tailEnd/>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3200"/>
              <a:t>Total area = 28 + 16 + 21 = 65 cm</a:t>
            </a:r>
            <a:r>
              <a:rPr lang="en-GB" sz="3200" baseline="50000"/>
              <a:t>2</a:t>
            </a:r>
            <a:endParaRPr lang="en-GB" sz="3200"/>
          </a:p>
          <a:p>
            <a:pPr eaLnBrk="1" hangingPunct="1"/>
            <a:endParaRPr lang="en-GB" sz="3200"/>
          </a:p>
          <a:p>
            <a:pPr eaLnBrk="1" hangingPunct="1"/>
            <a:r>
              <a:rPr lang="en-GB" sz="3200"/>
              <a:t>Perimeter = 42 cm</a:t>
            </a:r>
            <a:endParaRPr lang="en-GB" sz="3200" baseline="50000"/>
          </a:p>
        </p:txBody>
      </p:sp>
      <p:sp>
        <p:nvSpPr>
          <p:cNvPr id="38955" name="Text Box 43"/>
          <p:cNvSpPr txBox="1">
            <a:spLocks noChangeArrowheads="1"/>
          </p:cNvSpPr>
          <p:nvPr/>
        </p:nvSpPr>
        <p:spPr bwMode="auto">
          <a:xfrm>
            <a:off x="684213" y="2381250"/>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4 x 7</a:t>
            </a:r>
          </a:p>
        </p:txBody>
      </p:sp>
      <p:sp>
        <p:nvSpPr>
          <p:cNvPr id="38957" name="Text Box 45"/>
          <p:cNvSpPr txBox="1">
            <a:spLocks noChangeArrowheads="1"/>
          </p:cNvSpPr>
          <p:nvPr/>
        </p:nvSpPr>
        <p:spPr bwMode="auto">
          <a:xfrm>
            <a:off x="3087688" y="2409825"/>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4 x 4</a:t>
            </a:r>
          </a:p>
        </p:txBody>
      </p:sp>
      <p:sp>
        <p:nvSpPr>
          <p:cNvPr id="19471" name="Text Box 47"/>
          <p:cNvSpPr txBox="1">
            <a:spLocks noChangeArrowheads="1"/>
          </p:cNvSpPr>
          <p:nvPr/>
        </p:nvSpPr>
        <p:spPr bwMode="auto">
          <a:xfrm>
            <a:off x="2241550" y="49164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38960" name="Text Box 48"/>
          <p:cNvSpPr txBox="1">
            <a:spLocks noChangeArrowheads="1"/>
          </p:cNvSpPr>
          <p:nvPr/>
        </p:nvSpPr>
        <p:spPr bwMode="auto">
          <a:xfrm>
            <a:off x="5603875" y="4513263"/>
            <a:ext cx="1090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3 x 7</a:t>
            </a:r>
          </a:p>
        </p:txBody>
      </p:sp>
      <p:sp>
        <p:nvSpPr>
          <p:cNvPr id="38961" name="Text Box 49"/>
          <p:cNvSpPr txBox="1">
            <a:spLocks noChangeArrowheads="1"/>
          </p:cNvSpPr>
          <p:nvPr/>
        </p:nvSpPr>
        <p:spPr bwMode="auto">
          <a:xfrm>
            <a:off x="6381750" y="5260975"/>
            <a:ext cx="1042988"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21cm</a:t>
            </a:r>
            <a:r>
              <a:rPr lang="en-GB" sz="2400" baseline="50000"/>
              <a:t>2</a:t>
            </a:r>
          </a:p>
        </p:txBody>
      </p:sp>
      <p:sp>
        <p:nvSpPr>
          <p:cNvPr id="38962" name="Line 50"/>
          <p:cNvSpPr>
            <a:spLocks noChangeShapeType="1"/>
          </p:cNvSpPr>
          <p:nvPr/>
        </p:nvSpPr>
        <p:spPr bwMode="auto">
          <a:xfrm flipV="1">
            <a:off x="487363" y="3200400"/>
            <a:ext cx="647700" cy="16367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6" name="Text Box 44"/>
          <p:cNvSpPr txBox="1">
            <a:spLocks noChangeArrowheads="1"/>
          </p:cNvSpPr>
          <p:nvPr/>
        </p:nvSpPr>
        <p:spPr bwMode="auto">
          <a:xfrm>
            <a:off x="1401763" y="3159125"/>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dirty="0"/>
              <a:t>28cm</a:t>
            </a:r>
            <a:r>
              <a:rPr lang="en-GB" sz="2400" baseline="50000" dirty="0"/>
              <a:t>2</a:t>
            </a:r>
          </a:p>
        </p:txBody>
      </p:sp>
      <p:sp>
        <p:nvSpPr>
          <p:cNvPr id="38963" name="Line 51"/>
          <p:cNvSpPr>
            <a:spLocks noChangeShapeType="1"/>
          </p:cNvSpPr>
          <p:nvPr/>
        </p:nvSpPr>
        <p:spPr bwMode="auto">
          <a:xfrm flipV="1">
            <a:off x="2265363" y="3195638"/>
            <a:ext cx="1193800" cy="24479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8" name="Text Box 46"/>
          <p:cNvSpPr txBox="1">
            <a:spLocks noChangeArrowheads="1"/>
          </p:cNvSpPr>
          <p:nvPr/>
        </p:nvSpPr>
        <p:spPr bwMode="auto">
          <a:xfrm>
            <a:off x="3836988" y="3171825"/>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16cm</a:t>
            </a:r>
            <a:r>
              <a:rPr lang="en-GB" sz="2400" baseline="50000"/>
              <a:t>2</a:t>
            </a:r>
          </a:p>
        </p:txBody>
      </p:sp>
      <p:sp>
        <p:nvSpPr>
          <p:cNvPr id="38964" name="Line 52"/>
          <p:cNvSpPr>
            <a:spLocks noChangeShapeType="1"/>
          </p:cNvSpPr>
          <p:nvPr/>
        </p:nvSpPr>
        <p:spPr bwMode="auto">
          <a:xfrm flipV="1">
            <a:off x="4232275" y="4926013"/>
            <a:ext cx="1327150" cy="2952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AutoShape 54"/>
          <p:cNvSpPr>
            <a:spLocks noChangeArrowheads="1"/>
          </p:cNvSpPr>
          <p:nvPr/>
        </p:nvSpPr>
        <p:spPr bwMode="auto">
          <a:xfrm>
            <a:off x="5006975" y="2103438"/>
            <a:ext cx="4137025" cy="2438400"/>
          </a:xfrm>
          <a:prstGeom prst="cloudCallout">
            <a:avLst>
              <a:gd name="adj1" fmla="val 17995"/>
              <a:gd name="adj2" fmla="val 67056"/>
            </a:avLst>
          </a:prstGeom>
          <a:solidFill>
            <a:schemeClr val="bg1"/>
          </a:solidFill>
          <a:ln w="9525">
            <a:solidFill>
              <a:schemeClr val="tx1"/>
            </a:solidFill>
            <a:round/>
            <a:headEnd/>
            <a:tailEnd/>
          </a:ln>
        </p:spPr>
        <p:txBody>
          <a:bodyPr/>
          <a:lstStyle/>
          <a:p>
            <a:pPr algn="ctr"/>
            <a:r>
              <a:rPr lang="en-GB" sz="2800"/>
              <a:t>There is another way of doing this question.</a:t>
            </a:r>
          </a:p>
        </p:txBody>
      </p:sp>
      <p:pic>
        <p:nvPicPr>
          <p:cNvPr id="25" name="Picture 2" descr="C:\Users\gay\AppData\Local\Microsoft\Windows\Temporary Internet Files\Content.IE5\PB3U8QOE\MC90044067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558350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43"/>
                                        </p:tgtEl>
                                        <p:attrNameLst>
                                          <p:attrName>style.visibility</p:attrName>
                                        </p:attrNameLst>
                                      </p:cBhvr>
                                      <p:to>
                                        <p:strVal val="visible"/>
                                      </p:to>
                                    </p:set>
                                    <p:animEffect transition="in" filter="wipe(down)">
                                      <p:cBhvr>
                                        <p:cTn id="7" dur="500"/>
                                        <p:tgtEl>
                                          <p:spTgt spid="389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44"/>
                                        </p:tgtEl>
                                        <p:attrNameLst>
                                          <p:attrName>style.visibility</p:attrName>
                                        </p:attrNameLst>
                                      </p:cBhvr>
                                      <p:to>
                                        <p:strVal val="visible"/>
                                      </p:to>
                                    </p:set>
                                    <p:animEffect transition="in" filter="wipe(down)">
                                      <p:cBhvr>
                                        <p:cTn id="12" dur="500"/>
                                        <p:tgtEl>
                                          <p:spTgt spid="389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62"/>
                                        </p:tgtEl>
                                        <p:attrNameLst>
                                          <p:attrName>style.visibility</p:attrName>
                                        </p:attrNameLst>
                                      </p:cBhvr>
                                      <p:to>
                                        <p:strVal val="visible"/>
                                      </p:to>
                                    </p:set>
                                    <p:animEffect transition="in" filter="dissolve">
                                      <p:cBhvr>
                                        <p:cTn id="17" dur="500"/>
                                        <p:tgtEl>
                                          <p:spTgt spid="389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55"/>
                                        </p:tgtEl>
                                        <p:attrNameLst>
                                          <p:attrName>style.visibility</p:attrName>
                                        </p:attrNameLst>
                                      </p:cBhvr>
                                      <p:to>
                                        <p:strVal val="visible"/>
                                      </p:to>
                                    </p:set>
                                    <p:animEffect transition="in" filter="dissolve">
                                      <p:cBhvr>
                                        <p:cTn id="22" dur="500"/>
                                        <p:tgtEl>
                                          <p:spTgt spid="389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56"/>
                                        </p:tgtEl>
                                        <p:attrNameLst>
                                          <p:attrName>style.visibility</p:attrName>
                                        </p:attrNameLst>
                                      </p:cBhvr>
                                      <p:to>
                                        <p:strVal val="visible"/>
                                      </p:to>
                                    </p:set>
                                    <p:animEffect transition="in" filter="dissolve">
                                      <p:cBhvr>
                                        <p:cTn id="27" dur="500"/>
                                        <p:tgtEl>
                                          <p:spTgt spid="389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963"/>
                                        </p:tgtEl>
                                        <p:attrNameLst>
                                          <p:attrName>style.visibility</p:attrName>
                                        </p:attrNameLst>
                                      </p:cBhvr>
                                      <p:to>
                                        <p:strVal val="visible"/>
                                      </p:to>
                                    </p:set>
                                    <p:animEffect transition="in" filter="dissolve">
                                      <p:cBhvr>
                                        <p:cTn id="32" dur="500"/>
                                        <p:tgtEl>
                                          <p:spTgt spid="3896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957"/>
                                        </p:tgtEl>
                                        <p:attrNameLst>
                                          <p:attrName>style.visibility</p:attrName>
                                        </p:attrNameLst>
                                      </p:cBhvr>
                                      <p:to>
                                        <p:strVal val="visible"/>
                                      </p:to>
                                    </p:set>
                                    <p:animEffect transition="in" filter="dissolve">
                                      <p:cBhvr>
                                        <p:cTn id="37" dur="500"/>
                                        <p:tgtEl>
                                          <p:spTgt spid="389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8958"/>
                                        </p:tgtEl>
                                        <p:attrNameLst>
                                          <p:attrName>style.visibility</p:attrName>
                                        </p:attrNameLst>
                                      </p:cBhvr>
                                      <p:to>
                                        <p:strVal val="visible"/>
                                      </p:to>
                                    </p:set>
                                    <p:animEffect transition="in" filter="dissolve">
                                      <p:cBhvr>
                                        <p:cTn id="42" dur="500"/>
                                        <p:tgtEl>
                                          <p:spTgt spid="389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8964"/>
                                        </p:tgtEl>
                                        <p:attrNameLst>
                                          <p:attrName>style.visibility</p:attrName>
                                        </p:attrNameLst>
                                      </p:cBhvr>
                                      <p:to>
                                        <p:strVal val="visible"/>
                                      </p:to>
                                    </p:set>
                                    <p:animEffect transition="in" filter="dissolve">
                                      <p:cBhvr>
                                        <p:cTn id="47" dur="500"/>
                                        <p:tgtEl>
                                          <p:spTgt spid="389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8960"/>
                                        </p:tgtEl>
                                        <p:attrNameLst>
                                          <p:attrName>style.visibility</p:attrName>
                                        </p:attrNameLst>
                                      </p:cBhvr>
                                      <p:to>
                                        <p:strVal val="visible"/>
                                      </p:to>
                                    </p:set>
                                    <p:animEffect transition="in" filter="dissolve">
                                      <p:cBhvr>
                                        <p:cTn id="52" dur="500"/>
                                        <p:tgtEl>
                                          <p:spTgt spid="389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8961"/>
                                        </p:tgtEl>
                                        <p:attrNameLst>
                                          <p:attrName>style.visibility</p:attrName>
                                        </p:attrNameLst>
                                      </p:cBhvr>
                                      <p:to>
                                        <p:strVal val="visible"/>
                                      </p:to>
                                    </p:set>
                                    <p:animEffect transition="in" filter="dissolve">
                                      <p:cBhvr>
                                        <p:cTn id="57" dur="500"/>
                                        <p:tgtEl>
                                          <p:spTgt spid="389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8954"/>
                                        </p:tgtEl>
                                        <p:attrNameLst>
                                          <p:attrName>style.visibility</p:attrName>
                                        </p:attrNameLst>
                                      </p:cBhvr>
                                      <p:to>
                                        <p:strVal val="visible"/>
                                      </p:to>
                                    </p:set>
                                    <p:animEffect transition="in" filter="dissolve">
                                      <p:cBhvr>
                                        <p:cTn id="62" dur="500"/>
                                        <p:tgtEl>
                                          <p:spTgt spid="38954"/>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8966"/>
                                        </p:tgtEl>
                                        <p:attrNameLst>
                                          <p:attrName>style.visibility</p:attrName>
                                        </p:attrNameLst>
                                      </p:cBhvr>
                                      <p:to>
                                        <p:strVal val="visible"/>
                                      </p:to>
                                    </p:set>
                                    <p:animEffect transition="in" filter="dissolve">
                                      <p:cBhvr>
                                        <p:cTn id="65" dur="500"/>
                                        <p:tgtEl>
                                          <p:spTgt spid="3896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3" grpId="0" animBg="1"/>
      <p:bldP spid="38944" grpId="0" animBg="1"/>
      <p:bldP spid="38954" grpId="0" animBg="1"/>
      <p:bldP spid="38955" grpId="0"/>
      <p:bldP spid="38957" grpId="0"/>
      <p:bldP spid="38960" grpId="0"/>
      <p:bldP spid="38961" grpId="0" animBg="1"/>
      <p:bldP spid="38962" grpId="0" animBg="1"/>
      <p:bldP spid="38956" grpId="0" animBg="1"/>
      <p:bldP spid="38963" grpId="0" animBg="1"/>
      <p:bldP spid="38958" grpId="0" animBg="1"/>
      <p:bldP spid="38964" grpId="0" animBg="1"/>
      <p:bldP spid="3896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325438" y="4365625"/>
            <a:ext cx="4159250" cy="2227263"/>
          </a:xfrm>
          <a:custGeom>
            <a:avLst/>
            <a:gdLst>
              <a:gd name="T0" fmla="*/ 0 w 2620"/>
              <a:gd name="T1" fmla="*/ 0 h 1403"/>
              <a:gd name="T2" fmla="*/ 0 w 2620"/>
              <a:gd name="T3" fmla="*/ 1403 h 1403"/>
              <a:gd name="T4" fmla="*/ 2620 w 2620"/>
              <a:gd name="T5" fmla="*/ 1394 h 1403"/>
              <a:gd name="T6" fmla="*/ 2620 w 2620"/>
              <a:gd name="T7" fmla="*/ 0 h 1403"/>
              <a:gd name="T8" fmla="*/ 1895 w 2620"/>
              <a:gd name="T9" fmla="*/ 0 h 1403"/>
              <a:gd name="T10" fmla="*/ 1895 w 2620"/>
              <a:gd name="T11" fmla="*/ 604 h 1403"/>
              <a:gd name="T12" fmla="*/ 948 w 2620"/>
              <a:gd name="T13" fmla="*/ 604 h 1403"/>
              <a:gd name="T14" fmla="*/ 948 w 2620"/>
              <a:gd name="T15" fmla="*/ 0 h 1403"/>
              <a:gd name="T16" fmla="*/ 0 w 2620"/>
              <a:gd name="T17" fmla="*/ 0 h 14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0"/>
              <a:gd name="T28" fmla="*/ 0 h 1403"/>
              <a:gd name="T29" fmla="*/ 2620 w 2620"/>
              <a:gd name="T30" fmla="*/ 1403 h 14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0" h="1403">
                <a:moveTo>
                  <a:pt x="0" y="0"/>
                </a:moveTo>
                <a:lnTo>
                  <a:pt x="0" y="1403"/>
                </a:lnTo>
                <a:lnTo>
                  <a:pt x="2620" y="1394"/>
                </a:lnTo>
                <a:lnTo>
                  <a:pt x="2620" y="0"/>
                </a:lnTo>
                <a:lnTo>
                  <a:pt x="1895" y="0"/>
                </a:lnTo>
                <a:lnTo>
                  <a:pt x="1895" y="604"/>
                </a:lnTo>
                <a:lnTo>
                  <a:pt x="948" y="604"/>
                </a:lnTo>
                <a:lnTo>
                  <a:pt x="948" y="0"/>
                </a:lnTo>
                <a:lnTo>
                  <a:pt x="0" y="0"/>
                </a:lnTo>
                <a:close/>
              </a:path>
            </a:pathLst>
          </a:custGeom>
          <a:solidFill>
            <a:srgbClr val="33CC33"/>
          </a:solidFill>
          <a:ln w="31750">
            <a:solidFill>
              <a:schemeClr val="tx1"/>
            </a:solidFill>
            <a:round/>
            <a:headEnd/>
            <a:tailEnd/>
          </a:ln>
        </p:spPr>
        <p:txBody>
          <a:bodyPr/>
          <a:lstStyle/>
          <a:p>
            <a:endParaRPr lang="en-US"/>
          </a:p>
        </p:txBody>
      </p:sp>
      <p:sp>
        <p:nvSpPr>
          <p:cNvPr id="20483" name="Text Box 3"/>
          <p:cNvSpPr txBox="1">
            <a:spLocks noChangeArrowheads="1"/>
          </p:cNvSpPr>
          <p:nvPr/>
        </p:nvSpPr>
        <p:spPr bwMode="auto">
          <a:xfrm>
            <a:off x="2054225" y="6527800"/>
            <a:ext cx="80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11cm</a:t>
            </a:r>
          </a:p>
        </p:txBody>
      </p:sp>
      <p:sp>
        <p:nvSpPr>
          <p:cNvPr id="20484" name="Text Box 4"/>
          <p:cNvSpPr txBox="1">
            <a:spLocks noChangeArrowheads="1"/>
          </p:cNvSpPr>
          <p:nvPr/>
        </p:nvSpPr>
        <p:spPr bwMode="auto">
          <a:xfrm>
            <a:off x="330200" y="52593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sp>
        <p:nvSpPr>
          <p:cNvPr id="20485" name="Text Box 5"/>
          <p:cNvSpPr txBox="1">
            <a:spLocks noChangeArrowheads="1"/>
          </p:cNvSpPr>
          <p:nvPr/>
        </p:nvSpPr>
        <p:spPr bwMode="auto">
          <a:xfrm>
            <a:off x="815975"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20486" name="Text Box 6"/>
          <p:cNvSpPr txBox="1">
            <a:spLocks noChangeArrowheads="1"/>
          </p:cNvSpPr>
          <p:nvPr/>
        </p:nvSpPr>
        <p:spPr bwMode="auto">
          <a:xfrm>
            <a:off x="1833563" y="44338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20487" name="Text Box 7"/>
          <p:cNvSpPr txBox="1">
            <a:spLocks noChangeArrowheads="1"/>
          </p:cNvSpPr>
          <p:nvPr/>
        </p:nvSpPr>
        <p:spPr bwMode="auto">
          <a:xfrm>
            <a:off x="2674938" y="4464050"/>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20488" name="Text Box 8"/>
          <p:cNvSpPr txBox="1">
            <a:spLocks noChangeArrowheads="1"/>
          </p:cNvSpPr>
          <p:nvPr/>
        </p:nvSpPr>
        <p:spPr bwMode="auto">
          <a:xfrm>
            <a:off x="3632200" y="39465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3cm</a:t>
            </a:r>
          </a:p>
        </p:txBody>
      </p:sp>
      <p:sp>
        <p:nvSpPr>
          <p:cNvPr id="20489" name="Text Box 9"/>
          <p:cNvSpPr txBox="1">
            <a:spLocks noChangeArrowheads="1"/>
          </p:cNvSpPr>
          <p:nvPr/>
        </p:nvSpPr>
        <p:spPr bwMode="auto">
          <a:xfrm>
            <a:off x="3840163" y="530383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7cm</a:t>
            </a:r>
          </a:p>
        </p:txBody>
      </p:sp>
      <p:sp>
        <p:nvSpPr>
          <p:cNvPr id="39946" name="Line 10"/>
          <p:cNvSpPr>
            <a:spLocks noChangeShapeType="1"/>
          </p:cNvSpPr>
          <p:nvPr/>
        </p:nvSpPr>
        <p:spPr bwMode="auto">
          <a:xfrm flipH="1">
            <a:off x="1814513" y="4365625"/>
            <a:ext cx="15049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Text Box 12"/>
          <p:cNvSpPr txBox="1">
            <a:spLocks noChangeArrowheads="1"/>
          </p:cNvSpPr>
          <p:nvPr/>
        </p:nvSpPr>
        <p:spPr bwMode="auto">
          <a:xfrm>
            <a:off x="955675" y="396875"/>
            <a:ext cx="6977063" cy="1585913"/>
          </a:xfrm>
          <a:prstGeom prst="rect">
            <a:avLst/>
          </a:prstGeom>
          <a:solidFill>
            <a:srgbClr val="FF3300"/>
          </a:solidFill>
          <a:ln w="31750">
            <a:solidFill>
              <a:schemeClr val="tx1"/>
            </a:solidFill>
            <a:miter lim="800000"/>
            <a:headEnd/>
            <a:tailEnd/>
          </a:ln>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3200"/>
              <a:t>Total area = 77 – 12 = 65 cm</a:t>
            </a:r>
            <a:r>
              <a:rPr lang="en-GB" sz="3200" baseline="50000"/>
              <a:t>2</a:t>
            </a:r>
            <a:endParaRPr lang="en-GB" sz="3200"/>
          </a:p>
          <a:p>
            <a:pPr eaLnBrk="1" hangingPunct="1"/>
            <a:endParaRPr lang="en-GB" sz="3200"/>
          </a:p>
          <a:p>
            <a:pPr eaLnBrk="1" hangingPunct="1"/>
            <a:r>
              <a:rPr lang="en-GB" sz="3200"/>
              <a:t>Perimeter = 42 cm</a:t>
            </a:r>
            <a:endParaRPr lang="en-GB" sz="3200" baseline="50000"/>
          </a:p>
        </p:txBody>
      </p:sp>
      <p:sp>
        <p:nvSpPr>
          <p:cNvPr id="39949" name="Text Box 13"/>
          <p:cNvSpPr txBox="1">
            <a:spLocks noChangeArrowheads="1"/>
          </p:cNvSpPr>
          <p:nvPr/>
        </p:nvSpPr>
        <p:spPr bwMode="auto">
          <a:xfrm>
            <a:off x="1008063" y="5537200"/>
            <a:ext cx="109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7 x 11</a:t>
            </a:r>
          </a:p>
        </p:txBody>
      </p:sp>
      <p:sp>
        <p:nvSpPr>
          <p:cNvPr id="39950" name="Text Box 14"/>
          <p:cNvSpPr txBox="1">
            <a:spLocks noChangeArrowheads="1"/>
          </p:cNvSpPr>
          <p:nvPr/>
        </p:nvSpPr>
        <p:spPr bwMode="auto">
          <a:xfrm>
            <a:off x="3486150" y="2719388"/>
            <a:ext cx="1090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Area =</a:t>
            </a:r>
          </a:p>
          <a:p>
            <a:pPr eaLnBrk="1" hangingPunct="1"/>
            <a:r>
              <a:rPr lang="en-GB" sz="2400"/>
              <a:t>3 x 4</a:t>
            </a:r>
          </a:p>
        </p:txBody>
      </p:sp>
      <p:sp>
        <p:nvSpPr>
          <p:cNvPr id="20494" name="Text Box 15"/>
          <p:cNvSpPr txBox="1">
            <a:spLocks noChangeArrowheads="1"/>
          </p:cNvSpPr>
          <p:nvPr/>
        </p:nvSpPr>
        <p:spPr bwMode="auto">
          <a:xfrm>
            <a:off x="2241550" y="4916488"/>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t>4cm</a:t>
            </a:r>
          </a:p>
        </p:txBody>
      </p:sp>
      <p:sp>
        <p:nvSpPr>
          <p:cNvPr id="39955" name="Text Box 19"/>
          <p:cNvSpPr txBox="1">
            <a:spLocks noChangeArrowheads="1"/>
          </p:cNvSpPr>
          <p:nvPr/>
        </p:nvSpPr>
        <p:spPr bwMode="auto">
          <a:xfrm>
            <a:off x="2579688" y="5740400"/>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77cm</a:t>
            </a:r>
            <a:r>
              <a:rPr lang="en-GB" sz="2400" baseline="50000"/>
              <a:t>2</a:t>
            </a:r>
          </a:p>
        </p:txBody>
      </p:sp>
      <p:sp>
        <p:nvSpPr>
          <p:cNvPr id="39957" name="Text Box 21"/>
          <p:cNvSpPr txBox="1">
            <a:spLocks noChangeArrowheads="1"/>
          </p:cNvSpPr>
          <p:nvPr/>
        </p:nvSpPr>
        <p:spPr bwMode="auto">
          <a:xfrm>
            <a:off x="4586288" y="3141663"/>
            <a:ext cx="1042987" cy="457200"/>
          </a:xfrm>
          <a:prstGeom prst="rect">
            <a:avLst/>
          </a:prstGeom>
          <a:solidFill>
            <a:srgbClr val="FFFF00"/>
          </a:solidFill>
          <a:ln>
            <a:noFill/>
          </a:ln>
          <a:extLs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sz="2400"/>
              <a:t>12cm</a:t>
            </a:r>
            <a:r>
              <a:rPr lang="en-GB" sz="2400" baseline="50000"/>
              <a:t>2</a:t>
            </a:r>
          </a:p>
        </p:txBody>
      </p:sp>
      <p:sp>
        <p:nvSpPr>
          <p:cNvPr id="39961" name="Rectangle 25"/>
          <p:cNvSpPr>
            <a:spLocks noChangeArrowheads="1"/>
          </p:cNvSpPr>
          <p:nvPr/>
        </p:nvSpPr>
        <p:spPr bwMode="auto">
          <a:xfrm>
            <a:off x="323850" y="4351338"/>
            <a:ext cx="4159250" cy="2225675"/>
          </a:xfrm>
          <a:prstGeom prst="rect">
            <a:avLst/>
          </a:prstGeom>
          <a:noFill/>
          <a:ln w="508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2" name="Rectangle 26"/>
          <p:cNvSpPr>
            <a:spLocks noChangeArrowheads="1"/>
          </p:cNvSpPr>
          <p:nvPr/>
        </p:nvSpPr>
        <p:spPr bwMode="auto">
          <a:xfrm>
            <a:off x="1822450" y="4375150"/>
            <a:ext cx="1504950" cy="958850"/>
          </a:xfrm>
          <a:prstGeom prst="rect">
            <a:avLst/>
          </a:prstGeom>
          <a:noFill/>
          <a:ln w="508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6" name="Line 20"/>
          <p:cNvSpPr>
            <a:spLocks noChangeShapeType="1"/>
          </p:cNvSpPr>
          <p:nvPr/>
        </p:nvSpPr>
        <p:spPr bwMode="auto">
          <a:xfrm flipV="1">
            <a:off x="2576513" y="3195638"/>
            <a:ext cx="882650" cy="1460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29328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wipe(left)">
                                      <p:cBhvr>
                                        <p:cTn id="7" dur="500"/>
                                        <p:tgtEl>
                                          <p:spTgt spid="39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61"/>
                                        </p:tgtEl>
                                        <p:attrNameLst>
                                          <p:attrName>style.visibility</p:attrName>
                                        </p:attrNameLst>
                                      </p:cBhvr>
                                      <p:to>
                                        <p:strVal val="visible"/>
                                      </p:to>
                                    </p:set>
                                    <p:animEffect transition="in" filter="dissolve">
                                      <p:cBhvr>
                                        <p:cTn id="12" dur="500"/>
                                        <p:tgtEl>
                                          <p:spTgt spid="39961"/>
                                        </p:tgtEl>
                                      </p:cBhvr>
                                    </p:animEffect>
                                  </p:childTnLst>
                                </p:cTn>
                              </p:par>
                            </p:childTnLst>
                          </p:cTn>
                        </p:par>
                        <p:par>
                          <p:cTn id="13" fill="hold" nodeType="afterGroup">
                            <p:stCondLst>
                              <p:cond delay="500"/>
                            </p:stCondLst>
                            <p:childTnLst>
                              <p:par>
                                <p:cTn id="14" presetID="35" presetClass="emph" presetSubtype="0" fill="hold" grpId="1" nodeType="afterEffect">
                                  <p:stCondLst>
                                    <p:cond delay="500"/>
                                  </p:stCondLst>
                                  <p:childTnLst>
                                    <p:anim calcmode="discrete" valueType="str">
                                      <p:cBhvr>
                                        <p:cTn id="15" dur="1000" fill="hold"/>
                                        <p:tgtEl>
                                          <p:spTgt spid="39961"/>
                                        </p:tgtEl>
                                        <p:attrNameLst>
                                          <p:attrName>style.visibility</p:attrName>
                                        </p:attrNameLst>
                                      </p:cBhvr>
                                      <p:tavLst>
                                        <p:tav tm="0">
                                          <p:val>
                                            <p:strVal val="hidden"/>
                                          </p:val>
                                        </p:tav>
                                        <p:tav tm="50000">
                                          <p:val>
                                            <p:strVal val="visible"/>
                                          </p:val>
                                        </p:tav>
                                      </p:tavLst>
                                    </p:anim>
                                  </p:childTnLst>
                                </p:cTn>
                              </p:par>
                            </p:childTnLst>
                          </p:cTn>
                        </p:par>
                        <p:par>
                          <p:cTn id="16" fill="hold" nodeType="afterGroup">
                            <p:stCondLst>
                              <p:cond delay="2000"/>
                            </p:stCondLst>
                            <p:childTnLst>
                              <p:par>
                                <p:cTn id="17" presetID="35" presetClass="emph" presetSubtype="0" fill="hold" grpId="2" nodeType="afterEffect">
                                  <p:stCondLst>
                                    <p:cond delay="0"/>
                                  </p:stCondLst>
                                  <p:childTnLst>
                                    <p:anim calcmode="discrete" valueType="str">
                                      <p:cBhvr>
                                        <p:cTn id="18" dur="1000" fill="hold"/>
                                        <p:tgtEl>
                                          <p:spTgt spid="39961"/>
                                        </p:tgtEl>
                                        <p:attrNameLst>
                                          <p:attrName>style.visibility</p:attrName>
                                        </p:attrNameLst>
                                      </p:cBhvr>
                                      <p:tavLst>
                                        <p:tav tm="0">
                                          <p:val>
                                            <p:strVal val="hidden"/>
                                          </p:val>
                                        </p:tav>
                                        <p:tav tm="50000">
                                          <p:val>
                                            <p:strVal val="visible"/>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49"/>
                                        </p:tgtEl>
                                        <p:attrNameLst>
                                          <p:attrName>style.visibility</p:attrName>
                                        </p:attrNameLst>
                                      </p:cBhvr>
                                      <p:to>
                                        <p:strVal val="visible"/>
                                      </p:to>
                                    </p:set>
                                    <p:animEffect transition="in" filter="dissolve">
                                      <p:cBhvr>
                                        <p:cTn id="23" dur="500"/>
                                        <p:tgtEl>
                                          <p:spTgt spid="399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9955"/>
                                        </p:tgtEl>
                                        <p:attrNameLst>
                                          <p:attrName>style.visibility</p:attrName>
                                        </p:attrNameLst>
                                      </p:cBhvr>
                                      <p:to>
                                        <p:strVal val="visible"/>
                                      </p:to>
                                    </p:set>
                                    <p:animEffect transition="in" filter="dissolve">
                                      <p:cBhvr>
                                        <p:cTn id="28" dur="500"/>
                                        <p:tgtEl>
                                          <p:spTgt spid="399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grpId="3" nodeType="clickEffect">
                                  <p:stCondLst>
                                    <p:cond delay="0"/>
                                  </p:stCondLst>
                                  <p:childTnLst>
                                    <p:animEffect transition="out" filter="dissolve">
                                      <p:cBhvr>
                                        <p:cTn id="32" dur="500"/>
                                        <p:tgtEl>
                                          <p:spTgt spid="39961"/>
                                        </p:tgtEl>
                                      </p:cBhvr>
                                    </p:animEffect>
                                    <p:set>
                                      <p:cBhvr>
                                        <p:cTn id="33" dur="1" fill="hold">
                                          <p:stCondLst>
                                            <p:cond delay="499"/>
                                          </p:stCondLst>
                                        </p:cTn>
                                        <p:tgtEl>
                                          <p:spTgt spid="39961"/>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962"/>
                                        </p:tgtEl>
                                        <p:attrNameLst>
                                          <p:attrName>style.visibility</p:attrName>
                                        </p:attrNameLst>
                                      </p:cBhvr>
                                      <p:to>
                                        <p:strVal val="visible"/>
                                      </p:to>
                                    </p:set>
                                    <p:animEffect transition="in" filter="dissolve">
                                      <p:cBhvr>
                                        <p:cTn id="38" dur="500"/>
                                        <p:tgtEl>
                                          <p:spTgt spid="39962"/>
                                        </p:tgtEl>
                                      </p:cBhvr>
                                    </p:animEffect>
                                  </p:childTnLst>
                                </p:cTn>
                              </p:par>
                            </p:childTnLst>
                          </p:cTn>
                        </p:par>
                        <p:par>
                          <p:cTn id="39" fill="hold" nodeType="afterGroup">
                            <p:stCondLst>
                              <p:cond delay="500"/>
                            </p:stCondLst>
                            <p:childTnLst>
                              <p:par>
                                <p:cTn id="40" presetID="35" presetClass="emph" presetSubtype="0" fill="hold" grpId="1" nodeType="afterEffect">
                                  <p:stCondLst>
                                    <p:cond delay="500"/>
                                  </p:stCondLst>
                                  <p:childTnLst>
                                    <p:anim calcmode="discrete" valueType="str">
                                      <p:cBhvr>
                                        <p:cTn id="41" dur="1000" fill="hold"/>
                                        <p:tgtEl>
                                          <p:spTgt spid="39962"/>
                                        </p:tgtEl>
                                        <p:attrNameLst>
                                          <p:attrName>style.visibility</p:attrName>
                                        </p:attrNameLst>
                                      </p:cBhvr>
                                      <p:tavLst>
                                        <p:tav tm="0">
                                          <p:val>
                                            <p:strVal val="hidden"/>
                                          </p:val>
                                        </p:tav>
                                        <p:tav tm="50000">
                                          <p:val>
                                            <p:strVal val="visible"/>
                                          </p:val>
                                        </p:tav>
                                      </p:tavLst>
                                    </p:anim>
                                  </p:childTnLst>
                                </p:cTn>
                              </p:par>
                            </p:childTnLst>
                          </p:cTn>
                        </p:par>
                        <p:par>
                          <p:cTn id="42" fill="hold" nodeType="afterGroup">
                            <p:stCondLst>
                              <p:cond delay="2000"/>
                            </p:stCondLst>
                            <p:childTnLst>
                              <p:par>
                                <p:cTn id="43" presetID="35" presetClass="emph" presetSubtype="0" fill="hold" grpId="2" nodeType="afterEffect">
                                  <p:stCondLst>
                                    <p:cond delay="0"/>
                                  </p:stCondLst>
                                  <p:childTnLst>
                                    <p:anim calcmode="discrete" valueType="str">
                                      <p:cBhvr>
                                        <p:cTn id="44" dur="1000" fill="hold"/>
                                        <p:tgtEl>
                                          <p:spTgt spid="39962"/>
                                        </p:tgtEl>
                                        <p:attrNameLst>
                                          <p:attrName>style.visibility</p:attrName>
                                        </p:attrNameLst>
                                      </p:cBhvr>
                                      <p:tavLst>
                                        <p:tav tm="0">
                                          <p:val>
                                            <p:strVal val="hidden"/>
                                          </p:val>
                                        </p:tav>
                                        <p:tav tm="50000">
                                          <p:val>
                                            <p:strVal val="visible"/>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9956"/>
                                        </p:tgtEl>
                                        <p:attrNameLst>
                                          <p:attrName>style.visibility</p:attrName>
                                        </p:attrNameLst>
                                      </p:cBhvr>
                                      <p:to>
                                        <p:strVal val="visible"/>
                                      </p:to>
                                    </p:set>
                                    <p:animEffect transition="in" filter="dissolve">
                                      <p:cBhvr>
                                        <p:cTn id="49" dur="500"/>
                                        <p:tgtEl>
                                          <p:spTgt spid="3995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9950"/>
                                        </p:tgtEl>
                                        <p:attrNameLst>
                                          <p:attrName>style.visibility</p:attrName>
                                        </p:attrNameLst>
                                      </p:cBhvr>
                                      <p:to>
                                        <p:strVal val="visible"/>
                                      </p:to>
                                    </p:set>
                                    <p:animEffect transition="in" filter="dissolve">
                                      <p:cBhvr>
                                        <p:cTn id="54" dur="500"/>
                                        <p:tgtEl>
                                          <p:spTgt spid="399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9957"/>
                                        </p:tgtEl>
                                        <p:attrNameLst>
                                          <p:attrName>style.visibility</p:attrName>
                                        </p:attrNameLst>
                                      </p:cBhvr>
                                      <p:to>
                                        <p:strVal val="visible"/>
                                      </p:to>
                                    </p:set>
                                    <p:animEffect transition="in" filter="dissolve">
                                      <p:cBhvr>
                                        <p:cTn id="59" dur="500"/>
                                        <p:tgtEl>
                                          <p:spTgt spid="3995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grpId="3" nodeType="clickEffect">
                                  <p:stCondLst>
                                    <p:cond delay="0"/>
                                  </p:stCondLst>
                                  <p:childTnLst>
                                    <p:animEffect transition="out" filter="dissolve">
                                      <p:cBhvr>
                                        <p:cTn id="63" dur="500"/>
                                        <p:tgtEl>
                                          <p:spTgt spid="39962"/>
                                        </p:tgtEl>
                                      </p:cBhvr>
                                    </p:animEffect>
                                    <p:set>
                                      <p:cBhvr>
                                        <p:cTn id="64" dur="1" fill="hold">
                                          <p:stCondLst>
                                            <p:cond delay="499"/>
                                          </p:stCondLst>
                                        </p:cTn>
                                        <p:tgtEl>
                                          <p:spTgt spid="39962"/>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9948"/>
                                        </p:tgtEl>
                                        <p:attrNameLst>
                                          <p:attrName>style.visibility</p:attrName>
                                        </p:attrNameLst>
                                      </p:cBhvr>
                                      <p:to>
                                        <p:strVal val="visible"/>
                                      </p:to>
                                    </p:set>
                                    <p:animEffect transition="in" filter="dissolve">
                                      <p:cBhvr>
                                        <p:cTn id="69"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48" grpId="0" animBg="1"/>
      <p:bldP spid="39949" grpId="0"/>
      <p:bldP spid="39950" grpId="0"/>
      <p:bldP spid="39955" grpId="0" animBg="1"/>
      <p:bldP spid="39957" grpId="0" animBg="1"/>
      <p:bldP spid="39961" grpId="0" animBg="1"/>
      <p:bldP spid="39961" grpId="1" animBg="1"/>
      <p:bldP spid="39961" grpId="2" animBg="1"/>
      <p:bldP spid="39961" grpId="3" animBg="1"/>
      <p:bldP spid="39962" grpId="0" animBg="1"/>
      <p:bldP spid="39962" grpId="1" animBg="1"/>
      <p:bldP spid="39962" grpId="2" animBg="1"/>
      <p:bldP spid="39962" grpId="3" animBg="1"/>
      <p:bldP spid="3995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Shape 3"/>
          <p:cNvSpPr/>
          <p:nvPr/>
        </p:nvSpPr>
        <p:spPr>
          <a:xfrm rot="16200000">
            <a:off x="2705100" y="571500"/>
            <a:ext cx="3124200" cy="5486400"/>
          </a:xfrm>
          <a:prstGeom prst="corner">
            <a:avLst>
              <a:gd name="adj1" fmla="val 103375"/>
              <a:gd name="adj2" fmla="val 6725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9" name="TextBox 4"/>
          <p:cNvSpPr txBox="1">
            <a:spLocks noChangeArrowheads="1"/>
          </p:cNvSpPr>
          <p:nvPr/>
        </p:nvSpPr>
        <p:spPr bwMode="auto">
          <a:xfrm>
            <a:off x="4953000" y="9906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19yd</a:t>
            </a:r>
          </a:p>
        </p:txBody>
      </p:sp>
      <p:sp>
        <p:nvSpPr>
          <p:cNvPr id="4100" name="TextBox 5"/>
          <p:cNvSpPr txBox="1">
            <a:spLocks noChangeArrowheads="1"/>
          </p:cNvSpPr>
          <p:nvPr/>
        </p:nvSpPr>
        <p:spPr bwMode="auto">
          <a:xfrm>
            <a:off x="7162800" y="2743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30yd</a:t>
            </a:r>
          </a:p>
        </p:txBody>
      </p:sp>
      <p:sp>
        <p:nvSpPr>
          <p:cNvPr id="4101" name="TextBox 6"/>
          <p:cNvSpPr txBox="1">
            <a:spLocks noChangeArrowheads="1"/>
          </p:cNvSpPr>
          <p:nvPr/>
        </p:nvSpPr>
        <p:spPr bwMode="auto">
          <a:xfrm>
            <a:off x="4267200" y="5029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37yd</a:t>
            </a:r>
          </a:p>
        </p:txBody>
      </p:sp>
      <p:sp>
        <p:nvSpPr>
          <p:cNvPr id="4102" name="TextBox 7"/>
          <p:cNvSpPr txBox="1">
            <a:spLocks noChangeArrowheads="1"/>
          </p:cNvSpPr>
          <p:nvPr/>
        </p:nvSpPr>
        <p:spPr bwMode="auto">
          <a:xfrm>
            <a:off x="457200" y="3505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23yd</a:t>
            </a:r>
          </a:p>
        </p:txBody>
      </p:sp>
      <p:cxnSp>
        <p:nvCxnSpPr>
          <p:cNvPr id="10" name="Straight Connector 9"/>
          <p:cNvCxnSpPr/>
          <p:nvPr/>
        </p:nvCxnSpPr>
        <p:spPr>
          <a:xfrm rot="5400000" flipH="1" flipV="1">
            <a:off x="5486400" y="3276600"/>
            <a:ext cx="32004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rot="5400000" flipH="1" flipV="1">
            <a:off x="381000" y="3810000"/>
            <a:ext cx="21336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rot="5400000" flipH="1" flipV="1">
            <a:off x="3200400" y="2209800"/>
            <a:ext cx="9144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3733800" y="1676400"/>
            <a:ext cx="3276600" cy="0"/>
          </a:xfrm>
          <a:prstGeom prst="line">
            <a:avLst/>
          </a:prstGeom>
          <a:ln w="98425"/>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a:off x="1524000" y="2667000"/>
            <a:ext cx="2133600" cy="0"/>
          </a:xfrm>
          <a:prstGeom prst="line">
            <a:avLst/>
          </a:prstGeom>
          <a:ln w="98425"/>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1524000" y="4953000"/>
            <a:ext cx="5486400" cy="0"/>
          </a:xfrm>
          <a:prstGeom prst="line">
            <a:avLst/>
          </a:prstGeom>
          <a:ln w="98425"/>
        </p:spPr>
        <p:style>
          <a:lnRef idx="2">
            <a:schemeClr val="accent2"/>
          </a:lnRef>
          <a:fillRef idx="0">
            <a:schemeClr val="accent2"/>
          </a:fillRef>
          <a:effectRef idx="1">
            <a:schemeClr val="accent2"/>
          </a:effectRef>
          <a:fontRef idx="minor">
            <a:schemeClr val="tx1"/>
          </a:fontRef>
        </p:style>
      </p:cxnSp>
      <p:sp>
        <p:nvSpPr>
          <p:cNvPr id="4109" name="TextBox 28"/>
          <p:cNvSpPr txBox="1">
            <a:spLocks noChangeArrowheads="1"/>
          </p:cNvSpPr>
          <p:nvPr/>
        </p:nvSpPr>
        <p:spPr bwMode="auto">
          <a:xfrm>
            <a:off x="2819400" y="1905000"/>
            <a:ext cx="788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solidFill>
                  <a:srgbClr val="FF0000"/>
                </a:solidFill>
              </a:rPr>
              <a:t>7yd</a:t>
            </a:r>
          </a:p>
        </p:txBody>
      </p:sp>
      <p:sp>
        <p:nvSpPr>
          <p:cNvPr id="4110" name="TextBox 29"/>
          <p:cNvSpPr txBox="1">
            <a:spLocks noChangeArrowheads="1"/>
          </p:cNvSpPr>
          <p:nvPr/>
        </p:nvSpPr>
        <p:spPr bwMode="auto">
          <a:xfrm>
            <a:off x="1752600" y="1981200"/>
            <a:ext cx="995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solidFill>
                  <a:srgbClr val="FF0000"/>
                </a:solidFill>
              </a:rPr>
              <a:t>18yd</a:t>
            </a:r>
          </a:p>
        </p:txBody>
      </p:sp>
      <p:sp>
        <p:nvSpPr>
          <p:cNvPr id="4111" name="TextBox 30"/>
          <p:cNvSpPr txBox="1">
            <a:spLocks noChangeArrowheads="1"/>
          </p:cNvSpPr>
          <p:nvPr/>
        </p:nvSpPr>
        <p:spPr bwMode="auto">
          <a:xfrm>
            <a:off x="457200" y="152400"/>
            <a:ext cx="6011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a:t>What is the area of this irregular shape?</a:t>
            </a:r>
          </a:p>
        </p:txBody>
      </p:sp>
      <p:sp>
        <p:nvSpPr>
          <p:cNvPr id="26" name="TextBox 25"/>
          <p:cNvSpPr txBox="1">
            <a:spLocks noChangeArrowheads="1"/>
          </p:cNvSpPr>
          <p:nvPr/>
        </p:nvSpPr>
        <p:spPr bwMode="auto">
          <a:xfrm>
            <a:off x="257175" y="609600"/>
            <a:ext cx="858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To find the area of an irregular shape you need to split it up into shapes you already know.</a:t>
            </a:r>
          </a:p>
        </p:txBody>
      </p:sp>
      <p:sp>
        <p:nvSpPr>
          <p:cNvPr id="27" name="TextBox 26"/>
          <p:cNvSpPr txBox="1">
            <a:spLocks noChangeArrowheads="1"/>
          </p:cNvSpPr>
          <p:nvPr/>
        </p:nvSpPr>
        <p:spPr bwMode="auto">
          <a:xfrm>
            <a:off x="304800" y="9144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I see 2 rectangles, so I’m going to split my shape into 2 rectangles.</a:t>
            </a:r>
          </a:p>
        </p:txBody>
      </p:sp>
      <p:cxnSp>
        <p:nvCxnSpPr>
          <p:cNvPr id="42" name="Straight Connector 41"/>
          <p:cNvCxnSpPr/>
          <p:nvPr/>
        </p:nvCxnSpPr>
        <p:spPr>
          <a:xfrm>
            <a:off x="3886200" y="2743200"/>
            <a:ext cx="2971800" cy="0"/>
          </a:xfrm>
          <a:prstGeom prst="line">
            <a:avLst/>
          </a:prstGeom>
          <a:ln w="34925">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228600" y="5410200"/>
            <a:ext cx="355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Find the area of each rectangle now</a:t>
            </a:r>
          </a:p>
        </p:txBody>
      </p:sp>
      <p:sp>
        <p:nvSpPr>
          <p:cNvPr id="44" name="TextBox 43"/>
          <p:cNvSpPr txBox="1">
            <a:spLocks noChangeArrowheads="1"/>
          </p:cNvSpPr>
          <p:nvPr/>
        </p:nvSpPr>
        <p:spPr bwMode="auto">
          <a:xfrm>
            <a:off x="228600" y="5791200"/>
            <a:ext cx="6619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To find the area of the top rectangle you multiply 7 and 19 and get….</a:t>
            </a:r>
          </a:p>
        </p:txBody>
      </p:sp>
      <p:sp>
        <p:nvSpPr>
          <p:cNvPr id="45" name="TextBox 44"/>
          <p:cNvSpPr txBox="1">
            <a:spLocks noChangeArrowheads="1"/>
          </p:cNvSpPr>
          <p:nvPr/>
        </p:nvSpPr>
        <p:spPr bwMode="auto">
          <a:xfrm>
            <a:off x="198438" y="6096000"/>
            <a:ext cx="7116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To find the area of the bottom rectangle you multiply 23 and 37 and get….</a:t>
            </a:r>
          </a:p>
        </p:txBody>
      </p:sp>
      <p:sp>
        <p:nvSpPr>
          <p:cNvPr id="46" name="TextBox 45"/>
          <p:cNvSpPr txBox="1">
            <a:spLocks noChangeArrowheads="1"/>
          </p:cNvSpPr>
          <p:nvPr/>
        </p:nvSpPr>
        <p:spPr bwMode="auto">
          <a:xfrm>
            <a:off x="5105400" y="198120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133</a:t>
            </a:r>
          </a:p>
        </p:txBody>
      </p:sp>
      <p:sp>
        <p:nvSpPr>
          <p:cNvPr id="47" name="TextBox 46"/>
          <p:cNvSpPr txBox="1">
            <a:spLocks noChangeArrowheads="1"/>
          </p:cNvSpPr>
          <p:nvPr/>
        </p:nvSpPr>
        <p:spPr bwMode="auto">
          <a:xfrm>
            <a:off x="3886200" y="3657600"/>
            <a:ext cx="80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a:t>851</a:t>
            </a:r>
          </a:p>
        </p:txBody>
      </p:sp>
      <p:sp>
        <p:nvSpPr>
          <p:cNvPr id="48" name="TextBox 47"/>
          <p:cNvSpPr txBox="1">
            <a:spLocks noChangeArrowheads="1"/>
          </p:cNvSpPr>
          <p:nvPr/>
        </p:nvSpPr>
        <p:spPr bwMode="auto">
          <a:xfrm>
            <a:off x="7696200" y="4114800"/>
            <a:ext cx="1447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To get the total area you just need to add those amounts together</a:t>
            </a:r>
          </a:p>
        </p:txBody>
      </p:sp>
      <p:sp>
        <p:nvSpPr>
          <p:cNvPr id="49" name="TextBox 48"/>
          <p:cNvSpPr txBox="1">
            <a:spLocks noChangeArrowheads="1"/>
          </p:cNvSpPr>
          <p:nvPr/>
        </p:nvSpPr>
        <p:spPr bwMode="auto">
          <a:xfrm>
            <a:off x="7923213" y="5943600"/>
            <a:ext cx="112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t>984 sq. yd</a:t>
            </a:r>
          </a:p>
        </p:txBody>
      </p:sp>
    </p:spTree>
    <p:extLst>
      <p:ext uri="{BB962C8B-B14F-4D97-AF65-F5344CB8AC3E}">
        <p14:creationId xmlns:p14="http://schemas.microsoft.com/office/powerpoint/2010/main" val="3074688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3" grpId="0"/>
      <p:bldP spid="44" grpId="0"/>
      <p:bldP spid="45" grpId="0"/>
      <p:bldP spid="46" grpId="0"/>
      <p:bldP spid="47" grpId="0"/>
      <p:bldP spid="48" grpId="0"/>
      <p:bldP spid="4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Freeform 6"/>
          <p:cNvSpPr>
            <a:spLocks/>
          </p:cNvSpPr>
          <p:nvPr/>
        </p:nvSpPr>
        <p:spPr bwMode="auto">
          <a:xfrm>
            <a:off x="1331913" y="908050"/>
            <a:ext cx="4321175" cy="3600450"/>
          </a:xfrm>
          <a:custGeom>
            <a:avLst/>
            <a:gdLst>
              <a:gd name="T0" fmla="*/ 454 w 2722"/>
              <a:gd name="T1" fmla="*/ 2268 h 2268"/>
              <a:gd name="T2" fmla="*/ 2722 w 2722"/>
              <a:gd name="T3" fmla="*/ 2268 h 2268"/>
              <a:gd name="T4" fmla="*/ 2722 w 2722"/>
              <a:gd name="T5" fmla="*/ 1361 h 2268"/>
              <a:gd name="T6" fmla="*/ 907 w 2722"/>
              <a:gd name="T7" fmla="*/ 1361 h 2268"/>
              <a:gd name="T8" fmla="*/ 907 w 2722"/>
              <a:gd name="T9" fmla="*/ 0 h 2268"/>
              <a:gd name="T10" fmla="*/ 454 w 2722"/>
              <a:gd name="T11" fmla="*/ 0 h 2268"/>
              <a:gd name="T12" fmla="*/ 454 w 2722"/>
              <a:gd name="T13" fmla="*/ 1361 h 2268"/>
              <a:gd name="T14" fmla="*/ 0 w 2722"/>
              <a:gd name="T15" fmla="*/ 1361 h 2268"/>
              <a:gd name="T16" fmla="*/ 0 w 2722"/>
              <a:gd name="T17" fmla="*/ 2268 h 2268"/>
              <a:gd name="T18" fmla="*/ 454 w 2722"/>
              <a:gd name="T19" fmla="*/ 2268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2" h="2268">
                <a:moveTo>
                  <a:pt x="454" y="2268"/>
                </a:moveTo>
                <a:lnTo>
                  <a:pt x="2722" y="2268"/>
                </a:lnTo>
                <a:lnTo>
                  <a:pt x="2722" y="1361"/>
                </a:lnTo>
                <a:lnTo>
                  <a:pt x="907" y="1361"/>
                </a:lnTo>
                <a:lnTo>
                  <a:pt x="907" y="0"/>
                </a:lnTo>
                <a:lnTo>
                  <a:pt x="454" y="0"/>
                </a:lnTo>
                <a:lnTo>
                  <a:pt x="454" y="1361"/>
                </a:lnTo>
                <a:lnTo>
                  <a:pt x="0" y="1361"/>
                </a:lnTo>
                <a:lnTo>
                  <a:pt x="0" y="2268"/>
                </a:lnTo>
                <a:lnTo>
                  <a:pt x="454" y="226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Text Box 7"/>
          <p:cNvSpPr txBox="1">
            <a:spLocks noChangeArrowheads="1"/>
          </p:cNvSpPr>
          <p:nvPr/>
        </p:nvSpPr>
        <p:spPr bwMode="auto">
          <a:xfrm>
            <a:off x="2989263" y="4514850"/>
            <a:ext cx="1277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12m</a:t>
            </a:r>
          </a:p>
        </p:txBody>
      </p:sp>
      <p:sp>
        <p:nvSpPr>
          <p:cNvPr id="3080" name="Text Box 8"/>
          <p:cNvSpPr txBox="1">
            <a:spLocks noChangeArrowheads="1"/>
          </p:cNvSpPr>
          <p:nvPr/>
        </p:nvSpPr>
        <p:spPr bwMode="auto">
          <a:xfrm>
            <a:off x="5686425" y="3568700"/>
            <a:ext cx="1277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4m</a:t>
            </a:r>
          </a:p>
        </p:txBody>
      </p:sp>
      <p:sp>
        <p:nvSpPr>
          <p:cNvPr id="3081" name="Text Box 9"/>
          <p:cNvSpPr txBox="1">
            <a:spLocks noChangeArrowheads="1"/>
          </p:cNvSpPr>
          <p:nvPr/>
        </p:nvSpPr>
        <p:spPr bwMode="auto">
          <a:xfrm>
            <a:off x="2736850" y="1781175"/>
            <a:ext cx="1277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7m</a:t>
            </a:r>
          </a:p>
        </p:txBody>
      </p:sp>
      <p:sp>
        <p:nvSpPr>
          <p:cNvPr id="3082" name="Text Box 10"/>
          <p:cNvSpPr txBox="1">
            <a:spLocks noChangeArrowheads="1"/>
          </p:cNvSpPr>
          <p:nvPr/>
        </p:nvSpPr>
        <p:spPr bwMode="auto">
          <a:xfrm>
            <a:off x="2109788" y="501650"/>
            <a:ext cx="1277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2m</a:t>
            </a:r>
          </a:p>
        </p:txBody>
      </p:sp>
      <p:sp>
        <p:nvSpPr>
          <p:cNvPr id="3083" name="Text Box 11"/>
          <p:cNvSpPr txBox="1">
            <a:spLocks noChangeArrowheads="1"/>
          </p:cNvSpPr>
          <p:nvPr/>
        </p:nvSpPr>
        <p:spPr bwMode="auto">
          <a:xfrm>
            <a:off x="1425575" y="2690813"/>
            <a:ext cx="12779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2m</a:t>
            </a:r>
          </a:p>
        </p:txBody>
      </p:sp>
      <p:sp>
        <p:nvSpPr>
          <p:cNvPr id="9"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0631320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Freeform 5"/>
          <p:cNvSpPr>
            <a:spLocks/>
          </p:cNvSpPr>
          <p:nvPr/>
        </p:nvSpPr>
        <p:spPr bwMode="auto">
          <a:xfrm>
            <a:off x="1331913" y="1268413"/>
            <a:ext cx="4681537" cy="3600450"/>
          </a:xfrm>
          <a:custGeom>
            <a:avLst/>
            <a:gdLst>
              <a:gd name="T0" fmla="*/ 681 w 2949"/>
              <a:gd name="T1" fmla="*/ 2268 h 2268"/>
              <a:gd name="T2" fmla="*/ 681 w 2949"/>
              <a:gd name="T3" fmla="*/ 1814 h 2268"/>
              <a:gd name="T4" fmla="*/ 1588 w 2949"/>
              <a:gd name="T5" fmla="*/ 1814 h 2268"/>
              <a:gd name="T6" fmla="*/ 1588 w 2949"/>
              <a:gd name="T7" fmla="*/ 907 h 2268"/>
              <a:gd name="T8" fmla="*/ 0 w 2949"/>
              <a:gd name="T9" fmla="*/ 907 h 2268"/>
              <a:gd name="T10" fmla="*/ 0 w 2949"/>
              <a:gd name="T11" fmla="*/ 0 h 2268"/>
              <a:gd name="T12" fmla="*/ 2949 w 2949"/>
              <a:gd name="T13" fmla="*/ 0 h 2268"/>
              <a:gd name="T14" fmla="*/ 2949 w 2949"/>
              <a:gd name="T15" fmla="*/ 2268 h 2268"/>
              <a:gd name="T16" fmla="*/ 681 w 2949"/>
              <a:gd name="T17" fmla="*/ 2268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9" h="2268">
                <a:moveTo>
                  <a:pt x="681" y="2268"/>
                </a:moveTo>
                <a:lnTo>
                  <a:pt x="681" y="1814"/>
                </a:lnTo>
                <a:lnTo>
                  <a:pt x="1588" y="1814"/>
                </a:lnTo>
                <a:lnTo>
                  <a:pt x="1588" y="907"/>
                </a:lnTo>
                <a:lnTo>
                  <a:pt x="0" y="907"/>
                </a:lnTo>
                <a:lnTo>
                  <a:pt x="0" y="0"/>
                </a:lnTo>
                <a:lnTo>
                  <a:pt x="2949" y="0"/>
                </a:lnTo>
                <a:lnTo>
                  <a:pt x="2949" y="2268"/>
                </a:lnTo>
                <a:lnTo>
                  <a:pt x="681" y="226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Text Box 6"/>
          <p:cNvSpPr txBox="1">
            <a:spLocks noChangeArrowheads="1"/>
          </p:cNvSpPr>
          <p:nvPr/>
        </p:nvSpPr>
        <p:spPr bwMode="auto">
          <a:xfrm>
            <a:off x="3851275" y="4868863"/>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7cm</a:t>
            </a:r>
          </a:p>
        </p:txBody>
      </p:sp>
      <p:sp>
        <p:nvSpPr>
          <p:cNvPr id="4103" name="Text Box 7"/>
          <p:cNvSpPr txBox="1">
            <a:spLocks noChangeArrowheads="1"/>
          </p:cNvSpPr>
          <p:nvPr/>
        </p:nvSpPr>
        <p:spPr bwMode="auto">
          <a:xfrm>
            <a:off x="6011863" y="270827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10cm</a:t>
            </a:r>
          </a:p>
        </p:txBody>
      </p:sp>
      <p:sp>
        <p:nvSpPr>
          <p:cNvPr id="4104" name="Text Box 8"/>
          <p:cNvSpPr txBox="1">
            <a:spLocks noChangeArrowheads="1"/>
          </p:cNvSpPr>
          <p:nvPr/>
        </p:nvSpPr>
        <p:spPr bwMode="auto">
          <a:xfrm>
            <a:off x="3132138" y="9080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11cm</a:t>
            </a:r>
          </a:p>
        </p:txBody>
      </p:sp>
      <p:sp>
        <p:nvSpPr>
          <p:cNvPr id="4105" name="Text Box 9"/>
          <p:cNvSpPr txBox="1">
            <a:spLocks noChangeArrowheads="1"/>
          </p:cNvSpPr>
          <p:nvPr/>
        </p:nvSpPr>
        <p:spPr bwMode="auto">
          <a:xfrm>
            <a:off x="482600" y="162877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4cm</a:t>
            </a:r>
          </a:p>
        </p:txBody>
      </p:sp>
      <p:sp>
        <p:nvSpPr>
          <p:cNvPr id="4106" name="Text Box 10"/>
          <p:cNvSpPr txBox="1">
            <a:spLocks noChangeArrowheads="1"/>
          </p:cNvSpPr>
          <p:nvPr/>
        </p:nvSpPr>
        <p:spPr bwMode="auto">
          <a:xfrm>
            <a:off x="1917700" y="270033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6cm</a:t>
            </a:r>
          </a:p>
        </p:txBody>
      </p:sp>
      <p:sp>
        <p:nvSpPr>
          <p:cNvPr id="4107" name="Text Box 11"/>
          <p:cNvSpPr txBox="1">
            <a:spLocks noChangeArrowheads="1"/>
          </p:cNvSpPr>
          <p:nvPr/>
        </p:nvSpPr>
        <p:spPr bwMode="auto">
          <a:xfrm>
            <a:off x="3163888" y="32575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4cm</a:t>
            </a:r>
          </a:p>
        </p:txBody>
      </p:sp>
      <p:sp>
        <p:nvSpPr>
          <p:cNvPr id="10"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61830124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Freeform 5"/>
          <p:cNvSpPr>
            <a:spLocks/>
          </p:cNvSpPr>
          <p:nvPr/>
        </p:nvSpPr>
        <p:spPr bwMode="auto">
          <a:xfrm>
            <a:off x="1331913" y="1268413"/>
            <a:ext cx="3960812" cy="2881312"/>
          </a:xfrm>
          <a:custGeom>
            <a:avLst/>
            <a:gdLst>
              <a:gd name="T0" fmla="*/ 681 w 2495"/>
              <a:gd name="T1" fmla="*/ 0 h 1815"/>
              <a:gd name="T2" fmla="*/ 2495 w 2495"/>
              <a:gd name="T3" fmla="*/ 0 h 1815"/>
              <a:gd name="T4" fmla="*/ 2495 w 2495"/>
              <a:gd name="T5" fmla="*/ 1361 h 1815"/>
              <a:gd name="T6" fmla="*/ 2041 w 2495"/>
              <a:gd name="T7" fmla="*/ 1361 h 1815"/>
              <a:gd name="T8" fmla="*/ 2041 w 2495"/>
              <a:gd name="T9" fmla="*/ 1815 h 1815"/>
              <a:gd name="T10" fmla="*/ 681 w 2495"/>
              <a:gd name="T11" fmla="*/ 1815 h 1815"/>
              <a:gd name="T12" fmla="*/ 681 w 2495"/>
              <a:gd name="T13" fmla="*/ 681 h 1815"/>
              <a:gd name="T14" fmla="*/ 0 w 2495"/>
              <a:gd name="T15" fmla="*/ 681 h 1815"/>
              <a:gd name="T16" fmla="*/ 0 w 2495"/>
              <a:gd name="T17" fmla="*/ 0 h 1815"/>
              <a:gd name="T18" fmla="*/ 681 w 2495"/>
              <a:gd name="T19"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5" h="1815">
                <a:moveTo>
                  <a:pt x="681" y="0"/>
                </a:moveTo>
                <a:lnTo>
                  <a:pt x="2495" y="0"/>
                </a:lnTo>
                <a:lnTo>
                  <a:pt x="2495" y="1361"/>
                </a:lnTo>
                <a:lnTo>
                  <a:pt x="2041" y="1361"/>
                </a:lnTo>
                <a:lnTo>
                  <a:pt x="2041" y="1815"/>
                </a:lnTo>
                <a:lnTo>
                  <a:pt x="681" y="1815"/>
                </a:lnTo>
                <a:lnTo>
                  <a:pt x="681" y="681"/>
                </a:lnTo>
                <a:lnTo>
                  <a:pt x="0" y="681"/>
                </a:lnTo>
                <a:lnTo>
                  <a:pt x="0" y="0"/>
                </a:lnTo>
                <a:lnTo>
                  <a:pt x="681"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Text Box 6"/>
          <p:cNvSpPr txBox="1">
            <a:spLocks noChangeArrowheads="1"/>
          </p:cNvSpPr>
          <p:nvPr/>
        </p:nvSpPr>
        <p:spPr bwMode="auto">
          <a:xfrm>
            <a:off x="3144838" y="418782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15cm</a:t>
            </a:r>
          </a:p>
        </p:txBody>
      </p:sp>
      <p:sp>
        <p:nvSpPr>
          <p:cNvPr id="5127" name="Text Box 7"/>
          <p:cNvSpPr txBox="1">
            <a:spLocks noChangeArrowheads="1"/>
          </p:cNvSpPr>
          <p:nvPr/>
        </p:nvSpPr>
        <p:spPr bwMode="auto">
          <a:xfrm>
            <a:off x="5334000" y="209708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16cm</a:t>
            </a:r>
          </a:p>
        </p:txBody>
      </p:sp>
      <p:sp>
        <p:nvSpPr>
          <p:cNvPr id="5128" name="Text Box 8"/>
          <p:cNvSpPr txBox="1">
            <a:spLocks noChangeArrowheads="1"/>
          </p:cNvSpPr>
          <p:nvPr/>
        </p:nvSpPr>
        <p:spPr bwMode="auto">
          <a:xfrm>
            <a:off x="2760663" y="86995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20cm</a:t>
            </a:r>
          </a:p>
        </p:txBody>
      </p:sp>
      <p:sp>
        <p:nvSpPr>
          <p:cNvPr id="5129" name="Text Box 9"/>
          <p:cNvSpPr txBox="1">
            <a:spLocks noChangeArrowheads="1"/>
          </p:cNvSpPr>
          <p:nvPr/>
        </p:nvSpPr>
        <p:spPr bwMode="auto">
          <a:xfrm>
            <a:off x="1571625" y="232251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3cm</a:t>
            </a:r>
          </a:p>
        </p:txBody>
      </p:sp>
      <p:sp>
        <p:nvSpPr>
          <p:cNvPr id="5130" name="Text Box 10"/>
          <p:cNvSpPr txBox="1">
            <a:spLocks noChangeArrowheads="1"/>
          </p:cNvSpPr>
          <p:nvPr/>
        </p:nvSpPr>
        <p:spPr bwMode="auto">
          <a:xfrm>
            <a:off x="725488" y="1628775"/>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3cm</a:t>
            </a:r>
          </a:p>
        </p:txBody>
      </p:sp>
      <p:sp>
        <p:nvSpPr>
          <p:cNvPr id="5131" name="Text Box 11"/>
          <p:cNvSpPr txBox="1">
            <a:spLocks noChangeArrowheads="1"/>
          </p:cNvSpPr>
          <p:nvPr/>
        </p:nvSpPr>
        <p:spPr bwMode="auto">
          <a:xfrm>
            <a:off x="1695450" y="30305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15cm</a:t>
            </a:r>
          </a:p>
        </p:txBody>
      </p:sp>
      <p:sp>
        <p:nvSpPr>
          <p:cNvPr id="10"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0159642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08000" y="508000"/>
            <a:ext cx="7953375"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u="sng"/>
              <a:t>Example</a:t>
            </a:r>
          </a:p>
          <a:p>
            <a:pPr>
              <a:spcBef>
                <a:spcPct val="50000"/>
              </a:spcBef>
            </a:pPr>
            <a:r>
              <a:rPr lang="en-GB"/>
              <a:t>Work out the area shaded in each of the following diagrams</a:t>
            </a:r>
          </a:p>
          <a:p>
            <a:pPr>
              <a:spcBef>
                <a:spcPct val="50000"/>
              </a:spcBef>
            </a:pPr>
            <a:r>
              <a:rPr lang="en-GB"/>
              <a:t>(i)</a:t>
            </a:r>
          </a:p>
        </p:txBody>
      </p:sp>
      <p:sp>
        <p:nvSpPr>
          <p:cNvPr id="6149" name="Rectangle 5"/>
          <p:cNvSpPr>
            <a:spLocks noChangeArrowheads="1"/>
          </p:cNvSpPr>
          <p:nvPr/>
        </p:nvSpPr>
        <p:spPr bwMode="auto">
          <a:xfrm>
            <a:off x="2047875" y="2103438"/>
            <a:ext cx="5195888" cy="2540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816225" y="2511425"/>
            <a:ext cx="1103313" cy="1654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Text Box 7"/>
          <p:cNvSpPr txBox="1">
            <a:spLocks noChangeArrowheads="1"/>
          </p:cNvSpPr>
          <p:nvPr/>
        </p:nvSpPr>
        <p:spPr bwMode="auto">
          <a:xfrm>
            <a:off x="3598863" y="4803775"/>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8 cm</a:t>
            </a:r>
          </a:p>
        </p:txBody>
      </p:sp>
      <p:sp>
        <p:nvSpPr>
          <p:cNvPr id="6152" name="Text Box 8"/>
          <p:cNvSpPr txBox="1">
            <a:spLocks noChangeArrowheads="1"/>
          </p:cNvSpPr>
          <p:nvPr/>
        </p:nvSpPr>
        <p:spPr bwMode="auto">
          <a:xfrm>
            <a:off x="1187450" y="3146425"/>
            <a:ext cx="1582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6 cm</a:t>
            </a:r>
          </a:p>
        </p:txBody>
      </p:sp>
      <p:sp>
        <p:nvSpPr>
          <p:cNvPr id="6153" name="Text Box 9"/>
          <p:cNvSpPr txBox="1">
            <a:spLocks noChangeArrowheads="1"/>
          </p:cNvSpPr>
          <p:nvPr/>
        </p:nvSpPr>
        <p:spPr bwMode="auto">
          <a:xfrm>
            <a:off x="3916363" y="3146425"/>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4 cm</a:t>
            </a:r>
          </a:p>
        </p:txBody>
      </p:sp>
      <p:sp>
        <p:nvSpPr>
          <p:cNvPr id="6154" name="Text Box 10"/>
          <p:cNvSpPr txBox="1">
            <a:spLocks noChangeArrowheads="1"/>
          </p:cNvSpPr>
          <p:nvPr/>
        </p:nvSpPr>
        <p:spPr bwMode="auto">
          <a:xfrm>
            <a:off x="3057525" y="4189413"/>
            <a:ext cx="1582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2 cm</a:t>
            </a:r>
          </a:p>
        </p:txBody>
      </p:sp>
      <p:sp>
        <p:nvSpPr>
          <p:cNvPr id="9"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5847143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625600" y="1262063"/>
            <a:ext cx="4919663" cy="39925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p:cNvSpPr>
            <a:spLocks noChangeArrowheads="1"/>
          </p:cNvSpPr>
          <p:nvPr/>
        </p:nvSpPr>
        <p:spPr bwMode="auto">
          <a:xfrm>
            <a:off x="2220913" y="1814513"/>
            <a:ext cx="3773487" cy="2917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3192463" y="5399088"/>
            <a:ext cx="164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18cm</a:t>
            </a:r>
          </a:p>
        </p:txBody>
      </p:sp>
      <p:sp>
        <p:nvSpPr>
          <p:cNvPr id="7176" name="Text Box 8"/>
          <p:cNvSpPr txBox="1">
            <a:spLocks noChangeArrowheads="1"/>
          </p:cNvSpPr>
          <p:nvPr/>
        </p:nvSpPr>
        <p:spPr bwMode="auto">
          <a:xfrm>
            <a:off x="6586538" y="3073400"/>
            <a:ext cx="164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17cm</a:t>
            </a:r>
          </a:p>
        </p:txBody>
      </p:sp>
      <p:sp>
        <p:nvSpPr>
          <p:cNvPr id="7177" name="Text Box 9"/>
          <p:cNvSpPr txBox="1">
            <a:spLocks noChangeArrowheads="1"/>
          </p:cNvSpPr>
          <p:nvPr/>
        </p:nvSpPr>
        <p:spPr bwMode="auto">
          <a:xfrm>
            <a:off x="3594100" y="1822450"/>
            <a:ext cx="1641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15cm</a:t>
            </a:r>
          </a:p>
        </p:txBody>
      </p:sp>
      <p:sp>
        <p:nvSpPr>
          <p:cNvPr id="7178" name="Text Box 10"/>
          <p:cNvSpPr txBox="1">
            <a:spLocks noChangeArrowheads="1"/>
          </p:cNvSpPr>
          <p:nvPr/>
        </p:nvSpPr>
        <p:spPr bwMode="auto">
          <a:xfrm>
            <a:off x="2212975" y="3052763"/>
            <a:ext cx="164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14cm</a:t>
            </a:r>
          </a:p>
        </p:txBody>
      </p:sp>
      <p:sp>
        <p:nvSpPr>
          <p:cNvPr id="9"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31694226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1320800" y="1597025"/>
            <a:ext cx="6545263" cy="30321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7" name="Rectangle 5"/>
          <p:cNvSpPr>
            <a:spLocks noChangeArrowheads="1"/>
          </p:cNvSpPr>
          <p:nvPr/>
        </p:nvSpPr>
        <p:spPr bwMode="auto">
          <a:xfrm>
            <a:off x="2017713" y="2119313"/>
            <a:ext cx="1335087" cy="2060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8" name="Rectangle 6"/>
          <p:cNvSpPr>
            <a:spLocks noChangeArrowheads="1"/>
          </p:cNvSpPr>
          <p:nvPr/>
        </p:nvSpPr>
        <p:spPr bwMode="auto">
          <a:xfrm>
            <a:off x="5573713" y="2322513"/>
            <a:ext cx="1481137" cy="14811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Text Box 8"/>
          <p:cNvSpPr txBox="1">
            <a:spLocks noChangeArrowheads="1"/>
          </p:cNvSpPr>
          <p:nvPr/>
        </p:nvSpPr>
        <p:spPr bwMode="auto">
          <a:xfrm>
            <a:off x="3927475" y="4776788"/>
            <a:ext cx="1712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34m</a:t>
            </a:r>
          </a:p>
        </p:txBody>
      </p:sp>
      <p:sp>
        <p:nvSpPr>
          <p:cNvPr id="8201" name="Text Box 9"/>
          <p:cNvSpPr txBox="1">
            <a:spLocks noChangeArrowheads="1"/>
          </p:cNvSpPr>
          <p:nvPr/>
        </p:nvSpPr>
        <p:spPr bwMode="auto">
          <a:xfrm>
            <a:off x="701675" y="2887663"/>
            <a:ext cx="1712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9m</a:t>
            </a:r>
          </a:p>
        </p:txBody>
      </p:sp>
      <p:sp>
        <p:nvSpPr>
          <p:cNvPr id="8202" name="Text Box 10"/>
          <p:cNvSpPr txBox="1">
            <a:spLocks noChangeArrowheads="1"/>
          </p:cNvSpPr>
          <p:nvPr/>
        </p:nvSpPr>
        <p:spPr bwMode="auto">
          <a:xfrm>
            <a:off x="3367088" y="2914650"/>
            <a:ext cx="171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7m</a:t>
            </a:r>
          </a:p>
        </p:txBody>
      </p:sp>
      <p:sp>
        <p:nvSpPr>
          <p:cNvPr id="8203" name="Text Box 11"/>
          <p:cNvSpPr txBox="1">
            <a:spLocks noChangeArrowheads="1"/>
          </p:cNvSpPr>
          <p:nvPr/>
        </p:nvSpPr>
        <p:spPr bwMode="auto">
          <a:xfrm>
            <a:off x="2363788" y="4116388"/>
            <a:ext cx="1712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5m</a:t>
            </a:r>
          </a:p>
        </p:txBody>
      </p:sp>
      <p:sp>
        <p:nvSpPr>
          <p:cNvPr id="8204" name="Text Box 12"/>
          <p:cNvSpPr txBox="1">
            <a:spLocks noChangeArrowheads="1"/>
          </p:cNvSpPr>
          <p:nvPr/>
        </p:nvSpPr>
        <p:spPr bwMode="auto">
          <a:xfrm>
            <a:off x="5002213" y="2908300"/>
            <a:ext cx="1712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5m</a:t>
            </a:r>
          </a:p>
        </p:txBody>
      </p:sp>
      <p:sp>
        <p:nvSpPr>
          <p:cNvPr id="8205" name="Text Box 13"/>
          <p:cNvSpPr txBox="1">
            <a:spLocks noChangeArrowheads="1"/>
          </p:cNvSpPr>
          <p:nvPr/>
        </p:nvSpPr>
        <p:spPr bwMode="auto">
          <a:xfrm>
            <a:off x="6088063" y="3805238"/>
            <a:ext cx="1712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t>5m</a:t>
            </a:r>
          </a:p>
        </p:txBody>
      </p:sp>
      <p:sp>
        <p:nvSpPr>
          <p:cNvPr id="12" name="Title 1"/>
          <p:cNvSpPr txBox="1">
            <a:spLocks/>
          </p:cNvSpPr>
          <p:nvPr/>
        </p:nvSpPr>
        <p:spPr>
          <a:xfrm>
            <a:off x="4648200" y="0"/>
            <a:ext cx="3657600" cy="609600"/>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mtClean="0">
                <a:solidFill>
                  <a:schemeClr val="tx1"/>
                </a:solidFill>
              </a:rPr>
              <a:t>Guided Practice</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424866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Purpose</a:t>
            </a:r>
            <a:endParaRPr lang="en-US" sz="2800" dirty="0">
              <a:solidFill>
                <a:schemeClr val="tx1"/>
              </a:solidFill>
            </a:endParaRPr>
          </a:p>
        </p:txBody>
      </p:sp>
      <p:sp>
        <p:nvSpPr>
          <p:cNvPr id="3" name="Content Placeholder 2"/>
          <p:cNvSpPr>
            <a:spLocks noGrp="1"/>
          </p:cNvSpPr>
          <p:nvPr>
            <p:ph idx="1"/>
          </p:nvPr>
        </p:nvSpPr>
        <p:spPr>
          <a:xfrm>
            <a:off x="762000" y="779384"/>
            <a:ext cx="7021286" cy="4003829"/>
          </a:xfrm>
        </p:spPr>
        <p:txBody>
          <a:bodyPr/>
          <a:lstStyle/>
          <a:p>
            <a:pPr marL="68580" lvl="0" indent="0">
              <a:buNone/>
            </a:pPr>
            <a:r>
              <a:rPr lang="en-US" dirty="0" smtClean="0"/>
              <a:t>Today you will learn how to find the distance around a figure.</a:t>
            </a:r>
          </a:p>
          <a:p>
            <a:pPr marL="68580" lvl="0" indent="0">
              <a:buNone/>
            </a:pPr>
            <a:endParaRPr lang="en-US" dirty="0"/>
          </a:p>
          <a:p>
            <a:pPr marL="68580" lvl="0" indent="0">
              <a:buNone/>
            </a:pPr>
            <a:r>
              <a:rPr lang="en-US" dirty="0" smtClean="0"/>
              <a:t>While we are going over today’s lesson I want you to think about the following question.</a:t>
            </a:r>
            <a:endParaRPr lang="en-US" dirty="0"/>
          </a:p>
          <a:p>
            <a:pPr marL="68580" indent="0">
              <a:buNone/>
            </a:pPr>
            <a:r>
              <a:rPr lang="en-US" dirty="0"/>
              <a:t> </a:t>
            </a:r>
          </a:p>
          <a:p>
            <a:endParaRPr lang="en-US" dirty="0"/>
          </a:p>
        </p:txBody>
      </p:sp>
    </p:spTree>
    <p:extLst>
      <p:ext uri="{BB962C8B-B14F-4D97-AF65-F5344CB8AC3E}">
        <p14:creationId xmlns:p14="http://schemas.microsoft.com/office/powerpoint/2010/main" val="19737435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657600" cy="609600"/>
          </a:xfrm>
        </p:spPr>
        <p:txBody>
          <a:bodyPr>
            <a:noAutofit/>
          </a:bodyPr>
          <a:lstStyle/>
          <a:p>
            <a:r>
              <a:rPr lang="en-US" sz="2000" dirty="0" smtClean="0">
                <a:solidFill>
                  <a:schemeClr val="tx1"/>
                </a:solidFill>
              </a:rPr>
              <a:t>Problem Solving - </a:t>
            </a:r>
            <a:br>
              <a:rPr lang="en-US" sz="2000" dirty="0" smtClean="0">
                <a:solidFill>
                  <a:schemeClr val="tx1"/>
                </a:solidFill>
              </a:rPr>
            </a:br>
            <a:r>
              <a:rPr lang="en-US" sz="2000" dirty="0" smtClean="0">
                <a:solidFill>
                  <a:schemeClr val="tx1"/>
                </a:solidFill>
              </a:rPr>
              <a:t>Real Life Problem</a:t>
            </a:r>
            <a:endParaRPr lang="en-US" sz="2000" dirty="0">
              <a:solidFill>
                <a:schemeClr val="tx1">
                  <a:lumMod val="95000"/>
                  <a:lumOff val="5000"/>
                </a:schemeClr>
              </a:solidFill>
            </a:endParaRPr>
          </a:p>
        </p:txBody>
      </p:sp>
      <p:sp>
        <p:nvSpPr>
          <p:cNvPr id="3" name="Content Placeholder 2"/>
          <p:cNvSpPr>
            <a:spLocks noGrp="1"/>
          </p:cNvSpPr>
          <p:nvPr>
            <p:ph idx="1"/>
          </p:nvPr>
        </p:nvSpPr>
        <p:spPr>
          <a:xfrm>
            <a:off x="457200" y="685800"/>
            <a:ext cx="8305800" cy="5410200"/>
          </a:xfrm>
        </p:spPr>
        <p:txBody>
          <a:bodyPr>
            <a:normAutofit/>
          </a:bodyPr>
          <a:lstStyle/>
          <a:p>
            <a:pPr marL="68580" indent="0">
              <a:buNone/>
            </a:pPr>
            <a:r>
              <a:rPr lang="en-US" dirty="0"/>
              <a:t>Application, Analysis, Synthesis, </a:t>
            </a:r>
            <a:r>
              <a:rPr lang="en-US" dirty="0" smtClean="0"/>
              <a:t>Evaluation</a:t>
            </a:r>
            <a:endParaRPr lang="en-US" dirty="0"/>
          </a:p>
          <a:p>
            <a:pPr marL="525780" indent="-457200">
              <a:buFont typeface="+mj-lt"/>
              <a:buAutoNum type="arabicPeriod"/>
            </a:pPr>
            <a:r>
              <a:rPr lang="en-US" dirty="0" smtClean="0"/>
              <a:t>Cut </a:t>
            </a:r>
            <a:r>
              <a:rPr lang="en-US" dirty="0"/>
              <a:t>out different geometric shapes (triangle, </a:t>
            </a:r>
            <a:r>
              <a:rPr lang="en-US" dirty="0" smtClean="0"/>
              <a:t>square, rectangle</a:t>
            </a:r>
            <a:r>
              <a:rPr lang="en-US" dirty="0"/>
              <a:t>, </a:t>
            </a:r>
            <a:r>
              <a:rPr lang="en-US" dirty="0" smtClean="0"/>
              <a:t>parallelogram) </a:t>
            </a:r>
            <a:r>
              <a:rPr lang="en-US" dirty="0"/>
              <a:t>and glue on a separate piece of paper</a:t>
            </a:r>
            <a:r>
              <a:rPr lang="en-US" dirty="0" smtClean="0"/>
              <a:t>.</a:t>
            </a:r>
          </a:p>
          <a:p>
            <a:pPr marL="525780" indent="-457200">
              <a:buFont typeface="+mj-lt"/>
              <a:buAutoNum type="arabicPeriod"/>
            </a:pPr>
            <a:r>
              <a:rPr lang="en-US" dirty="0" smtClean="0"/>
              <a:t>Design your </a:t>
            </a:r>
            <a:r>
              <a:rPr lang="en-US" dirty="0"/>
              <a:t>own picture using the geometric </a:t>
            </a:r>
            <a:r>
              <a:rPr lang="en-US" dirty="0" smtClean="0"/>
              <a:t>shapes. Glue them </a:t>
            </a:r>
            <a:r>
              <a:rPr lang="en-US" dirty="0"/>
              <a:t>on a sheet of paper. </a:t>
            </a:r>
            <a:endParaRPr lang="en-US" dirty="0" smtClean="0"/>
          </a:p>
          <a:p>
            <a:pPr marL="525780" indent="-457200">
              <a:buFont typeface="+mj-lt"/>
              <a:buAutoNum type="arabicPeriod"/>
            </a:pPr>
            <a:r>
              <a:rPr lang="en-US" dirty="0" smtClean="0"/>
              <a:t>Calculate </a:t>
            </a:r>
            <a:r>
              <a:rPr lang="en-US" dirty="0"/>
              <a:t>the area of </a:t>
            </a:r>
            <a:r>
              <a:rPr lang="en-US" dirty="0" smtClean="0"/>
              <a:t>your </a:t>
            </a:r>
            <a:r>
              <a:rPr lang="en-US" dirty="0"/>
              <a:t>design by calculating the area of each individual piece and summing to find total area.  </a:t>
            </a:r>
          </a:p>
          <a:p>
            <a:pPr marL="68580" indent="0">
              <a:buNone/>
            </a:pPr>
            <a:endParaRPr lang="en-US" dirty="0" smtClean="0"/>
          </a:p>
          <a:p>
            <a:pPr marL="68580" indent="0">
              <a:buNone/>
            </a:pPr>
            <a:endParaRPr lang="en-US" dirty="0"/>
          </a:p>
        </p:txBody>
      </p:sp>
      <p:sp>
        <p:nvSpPr>
          <p:cNvPr id="4" name="Control 1"/>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Control 2"/>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6" name="Control 3"/>
          <p:cNvSpPr>
            <a:spLocks noChangeArrowheads="1" noChangeShapeType="1"/>
          </p:cNvSpPr>
          <p:nvPr/>
        </p:nvSpPr>
        <p:spPr bwMode="auto">
          <a:xfrm>
            <a:off x="0" y="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116741" name="Picture 5" descr="http://illuminations.nctm.org/Lessons/AreaForms/IrrSha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86200"/>
            <a:ext cx="38100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049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Closure</a:t>
            </a:r>
            <a:endParaRPr lang="en-US" sz="2800" b="1" dirty="0">
              <a:solidFill>
                <a:schemeClr val="tx1"/>
              </a:solidFill>
            </a:endParaRPr>
          </a:p>
        </p:txBody>
      </p:sp>
      <p:sp>
        <p:nvSpPr>
          <p:cNvPr id="3" name="Content Placeholder 2"/>
          <p:cNvSpPr>
            <a:spLocks noGrp="1"/>
          </p:cNvSpPr>
          <p:nvPr>
            <p:ph idx="1"/>
          </p:nvPr>
        </p:nvSpPr>
        <p:spPr>
          <a:xfrm>
            <a:off x="1066801" y="2667000"/>
            <a:ext cx="6553200" cy="3276600"/>
          </a:xfrm>
        </p:spPr>
        <p:txBody>
          <a:bodyPr>
            <a:normAutofit/>
          </a:bodyPr>
          <a:lstStyle/>
          <a:p>
            <a:pPr marL="68580" lvl="2" indent="0">
              <a:buNone/>
            </a:pPr>
            <a:r>
              <a:rPr lang="en-US" dirty="0"/>
              <a:t>The focus for this lesson was </a:t>
            </a:r>
            <a:r>
              <a:rPr lang="en-US" dirty="0" smtClean="0"/>
              <a:t>to learn how to decompose </a:t>
            </a:r>
            <a:r>
              <a:rPr lang="en-US" dirty="0"/>
              <a:t>irregular shapes to find perimeter and area. </a:t>
            </a:r>
          </a:p>
          <a:p>
            <a:pPr marL="68580" indent="0">
              <a:buNone/>
            </a:pPr>
            <a:endParaRPr lang="en-US" dirty="0"/>
          </a:p>
        </p:txBody>
      </p:sp>
    </p:spTree>
    <p:extLst>
      <p:ext uri="{BB962C8B-B14F-4D97-AF65-F5344CB8AC3E}">
        <p14:creationId xmlns:p14="http://schemas.microsoft.com/office/powerpoint/2010/main" val="35196747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Reflection</a:t>
            </a:r>
            <a:endParaRPr lang="en-US" sz="2800" b="1" dirty="0">
              <a:solidFill>
                <a:schemeClr val="tx1"/>
              </a:solidFill>
            </a:endParaRPr>
          </a:p>
        </p:txBody>
      </p:sp>
      <p:sp>
        <p:nvSpPr>
          <p:cNvPr id="3" name="Content Placeholder 2"/>
          <p:cNvSpPr>
            <a:spLocks noGrp="1"/>
          </p:cNvSpPr>
          <p:nvPr>
            <p:ph idx="1"/>
          </p:nvPr>
        </p:nvSpPr>
        <p:spPr>
          <a:xfrm>
            <a:off x="1082345" y="838200"/>
            <a:ext cx="6537655" cy="5105400"/>
          </a:xfrm>
        </p:spPr>
        <p:txBody>
          <a:bodyPr>
            <a:normAutofit/>
          </a:bodyPr>
          <a:lstStyle/>
          <a:p>
            <a:pPr marL="68580" indent="0">
              <a:buNone/>
            </a:pPr>
            <a:r>
              <a:rPr lang="en-US" dirty="0" smtClean="0"/>
              <a:t>Ticket for leaving the room.</a:t>
            </a:r>
          </a:p>
          <a:p>
            <a:pPr marL="68580" indent="0">
              <a:buNone/>
            </a:pPr>
            <a:endParaRPr lang="en-US" dirty="0"/>
          </a:p>
          <a:p>
            <a:pPr lvl="0"/>
            <a:r>
              <a:rPr lang="en-US" dirty="0"/>
              <a:t>What went well in this lesson? Why?</a:t>
            </a:r>
          </a:p>
          <a:p>
            <a:pPr lvl="0"/>
            <a:r>
              <a:rPr lang="en-US" dirty="0"/>
              <a:t>What problems did I experience? Why?</a:t>
            </a:r>
          </a:p>
          <a:p>
            <a:pPr marL="68580" indent="0">
              <a:buNone/>
            </a:pPr>
            <a:endParaRPr lang="en-US" dirty="0"/>
          </a:p>
        </p:txBody>
      </p:sp>
      <p:pic>
        <p:nvPicPr>
          <p:cNvPr id="78849" name="Picture 1" descr="http://occupations.phillipmartin.info/occupations_architec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362200"/>
            <a:ext cx="287137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796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848600" cy="5816977"/>
          </a:xfrm>
          <a:prstGeom prst="rect">
            <a:avLst/>
          </a:prstGeom>
          <a:noFill/>
        </p:spPr>
        <p:txBody>
          <a:bodyPr wrap="square" rtlCol="0">
            <a:spAutoFit/>
          </a:bodyPr>
          <a:lstStyle/>
          <a:p>
            <a:r>
              <a:rPr lang="en-US" sz="9600" dirty="0" smtClean="0">
                <a:solidFill>
                  <a:srgbClr val="C00000"/>
                </a:solidFill>
              </a:rPr>
              <a:t>PART 3</a:t>
            </a:r>
            <a:r>
              <a:rPr lang="en-US" sz="9600" b="1" dirty="0" smtClean="0">
                <a:solidFill>
                  <a:srgbClr val="C00000"/>
                </a:solidFill>
              </a:rPr>
              <a:t> </a:t>
            </a:r>
          </a:p>
          <a:p>
            <a:endParaRPr lang="en-US" sz="9600" b="1" dirty="0">
              <a:solidFill>
                <a:srgbClr val="C00000"/>
              </a:solidFill>
            </a:endParaRPr>
          </a:p>
          <a:p>
            <a:endParaRPr lang="en-US" sz="3600" b="1" dirty="0" smtClean="0">
              <a:solidFill>
                <a:srgbClr val="0070C0"/>
              </a:solidFill>
            </a:endParaRPr>
          </a:p>
          <a:p>
            <a:endParaRPr lang="en-US" sz="3600" b="1" dirty="0">
              <a:solidFill>
                <a:srgbClr val="0070C0"/>
              </a:solidFill>
            </a:endParaRPr>
          </a:p>
          <a:p>
            <a:r>
              <a:rPr lang="en-US" sz="3600" b="1" dirty="0" smtClean="0">
                <a:solidFill>
                  <a:srgbClr val="0070C0"/>
                </a:solidFill>
              </a:rPr>
              <a:t>Lesson 7 </a:t>
            </a:r>
            <a:r>
              <a:rPr lang="en-US" sz="3600" dirty="0" smtClean="0"/>
              <a:t>Surface Area of Rectangular Prisms and Polyhedral Solids</a:t>
            </a:r>
            <a:endParaRPr lang="en-US" sz="3600" dirty="0">
              <a:solidFill>
                <a:srgbClr val="C00000"/>
              </a:solidFill>
            </a:endParaRPr>
          </a:p>
        </p:txBody>
      </p:sp>
      <p:pic>
        <p:nvPicPr>
          <p:cNvPr id="119809" name="Picture 1" descr="http://numbers.phillipmartin.info/number_03%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468" y="533400"/>
            <a:ext cx="41052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42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SPI</a:t>
            </a:r>
            <a:endParaRPr lang="en-US" sz="2800" b="1" dirty="0">
              <a:solidFill>
                <a:schemeClr val="tx1"/>
              </a:solidFill>
            </a:endParaRPr>
          </a:p>
        </p:txBody>
      </p:sp>
      <p:sp>
        <p:nvSpPr>
          <p:cNvPr id="3" name="Content Placeholder 2"/>
          <p:cNvSpPr>
            <a:spLocks noGrp="1"/>
          </p:cNvSpPr>
          <p:nvPr>
            <p:ph idx="1"/>
          </p:nvPr>
        </p:nvSpPr>
        <p:spPr>
          <a:xfrm>
            <a:off x="1082345" y="838200"/>
            <a:ext cx="7299655" cy="5410200"/>
          </a:xfrm>
        </p:spPr>
        <p:txBody>
          <a:bodyPr/>
          <a:lstStyle/>
          <a:p>
            <a:pPr marL="68580" indent="0">
              <a:buNone/>
            </a:pPr>
            <a:r>
              <a:rPr lang="en-US" sz="3600" b="1" dirty="0">
                <a:solidFill>
                  <a:schemeClr val="bg2">
                    <a:lumMod val="50000"/>
                  </a:schemeClr>
                </a:solidFill>
              </a:rPr>
              <a:t>Lesson </a:t>
            </a:r>
            <a:r>
              <a:rPr lang="en-US" sz="3600" b="1" dirty="0" smtClean="0">
                <a:solidFill>
                  <a:schemeClr val="bg2">
                    <a:lumMod val="50000"/>
                  </a:schemeClr>
                </a:solidFill>
              </a:rPr>
              <a:t>7 </a:t>
            </a:r>
            <a:r>
              <a:rPr lang="en-US" dirty="0"/>
              <a:t>Surface Area of Rectangular Prisms and Polyhedral </a:t>
            </a:r>
            <a:r>
              <a:rPr lang="en-US" dirty="0" smtClean="0"/>
              <a:t>Solids</a:t>
            </a:r>
            <a:br>
              <a:rPr lang="en-US" dirty="0" smtClean="0"/>
            </a:br>
            <a:r>
              <a:rPr lang="en-US" dirty="0" smtClean="0"/>
              <a:t/>
            </a:r>
            <a:br>
              <a:rPr lang="en-US" dirty="0" smtClean="0"/>
            </a:br>
            <a:endParaRPr lang="en-US" dirty="0"/>
          </a:p>
          <a:p>
            <a:pPr marL="365760" lvl="1" indent="0">
              <a:buNone/>
            </a:pPr>
            <a:r>
              <a:rPr lang="en-US" b="1" dirty="0" smtClean="0"/>
              <a:t>Goal: </a:t>
            </a:r>
            <a:r>
              <a:rPr lang="en-US" dirty="0" smtClean="0"/>
              <a:t>Solve </a:t>
            </a:r>
            <a:r>
              <a:rPr lang="en-US" dirty="0"/>
              <a:t>problems involving surface area and volume of rectangular prisms and polyhedral solids. </a:t>
            </a:r>
          </a:p>
        </p:txBody>
      </p:sp>
      <p:pic>
        <p:nvPicPr>
          <p:cNvPr id="5" name="Picture 1" descr="http://math.phillipmartin.info/math_measuring_ta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67722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8081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3886200" y="3124200"/>
            <a:ext cx="2514600" cy="685800"/>
          </a:xfrm>
          <a:prstGeom prst="parallelogram">
            <a:avLst>
              <a:gd name="adj"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AutoShape 3"/>
          <p:cNvSpPr>
            <a:spLocks noChangeArrowheads="1"/>
          </p:cNvSpPr>
          <p:nvPr/>
        </p:nvSpPr>
        <p:spPr bwMode="auto">
          <a:xfrm>
            <a:off x="3251200" y="3797300"/>
            <a:ext cx="2514600" cy="685800"/>
          </a:xfrm>
          <a:prstGeom prst="parallelogram">
            <a:avLst>
              <a:gd name="adj"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AutoShape 4"/>
          <p:cNvSpPr>
            <a:spLocks noChangeArrowheads="1"/>
          </p:cNvSpPr>
          <p:nvPr/>
        </p:nvSpPr>
        <p:spPr bwMode="auto">
          <a:xfrm>
            <a:off x="1995488" y="3124200"/>
            <a:ext cx="2514600" cy="685800"/>
          </a:xfrm>
          <a:prstGeom prst="parallelogram">
            <a:avLst>
              <a:gd name="adj"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 name="AutoShape 5"/>
          <p:cNvSpPr>
            <a:spLocks noChangeArrowheads="1"/>
          </p:cNvSpPr>
          <p:nvPr/>
        </p:nvSpPr>
        <p:spPr bwMode="auto">
          <a:xfrm>
            <a:off x="4495800" y="2438400"/>
            <a:ext cx="2514600" cy="685800"/>
          </a:xfrm>
          <a:prstGeom prst="parallelogram">
            <a:avLst>
              <a:gd name="adj"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 name="AutoShape 6"/>
          <p:cNvSpPr>
            <a:spLocks noChangeArrowheads="1"/>
          </p:cNvSpPr>
          <p:nvPr/>
        </p:nvSpPr>
        <p:spPr bwMode="auto">
          <a:xfrm>
            <a:off x="5791200" y="3098800"/>
            <a:ext cx="2514600" cy="685800"/>
          </a:xfrm>
          <a:prstGeom prst="parallelogram">
            <a:avLst>
              <a:gd name="adj"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Rectangle 7"/>
          <p:cNvSpPr>
            <a:spLocks noChangeArrowheads="1"/>
          </p:cNvSpPr>
          <p:nvPr/>
        </p:nvSpPr>
        <p:spPr bwMode="auto">
          <a:xfrm>
            <a:off x="4486275" y="1597025"/>
            <a:ext cx="1905000" cy="1524000"/>
          </a:xfrm>
          <a:prstGeom prst="rect">
            <a:avLst/>
          </a:prstGeom>
          <a:solidFill>
            <a:srgbClr val="FF00FF">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 name="Rectangle 8"/>
          <p:cNvSpPr>
            <a:spLocks noChangeArrowheads="1"/>
          </p:cNvSpPr>
          <p:nvPr/>
        </p:nvSpPr>
        <p:spPr bwMode="auto">
          <a:xfrm>
            <a:off x="3886200" y="2286000"/>
            <a:ext cx="1905000" cy="1524000"/>
          </a:xfrm>
          <a:prstGeom prst="rect">
            <a:avLst/>
          </a:prstGeom>
          <a:solidFill>
            <a:srgbClr val="FF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 name="AutoShape 9"/>
          <p:cNvSpPr>
            <a:spLocks noChangeArrowheads="1"/>
          </p:cNvSpPr>
          <p:nvPr/>
        </p:nvSpPr>
        <p:spPr bwMode="auto">
          <a:xfrm rot="7901378">
            <a:off x="5060156" y="2191545"/>
            <a:ext cx="2060575" cy="1008062"/>
          </a:xfrm>
          <a:prstGeom prst="parallelogram">
            <a:avLst>
              <a:gd name="adj" fmla="val 113958"/>
            </a:avLst>
          </a:prstGeom>
          <a:solidFill>
            <a:srgbClr val="FF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 </a:t>
            </a:r>
          </a:p>
        </p:txBody>
      </p:sp>
      <p:sp>
        <p:nvSpPr>
          <p:cNvPr id="36874" name="AutoShape 10"/>
          <p:cNvSpPr>
            <a:spLocks noChangeArrowheads="1"/>
          </p:cNvSpPr>
          <p:nvPr/>
        </p:nvSpPr>
        <p:spPr bwMode="auto">
          <a:xfrm rot="7901378">
            <a:off x="3164681" y="2197895"/>
            <a:ext cx="2060575" cy="1008062"/>
          </a:xfrm>
          <a:prstGeom prst="parallelogram">
            <a:avLst>
              <a:gd name="adj" fmla="val 113958"/>
            </a:avLst>
          </a:prstGeom>
          <a:solidFill>
            <a:srgbClr val="FF00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 </a:t>
            </a:r>
          </a:p>
        </p:txBody>
      </p:sp>
      <p:sp>
        <p:nvSpPr>
          <p:cNvPr id="36875" name="AutoShape 11"/>
          <p:cNvSpPr>
            <a:spLocks noChangeArrowheads="1"/>
          </p:cNvSpPr>
          <p:nvPr/>
        </p:nvSpPr>
        <p:spPr bwMode="auto">
          <a:xfrm>
            <a:off x="3886200" y="-28575"/>
            <a:ext cx="2514600" cy="685800"/>
          </a:xfrm>
          <a:prstGeom prst="parallelogram">
            <a:avLst>
              <a:gd name="adj" fmla="val 91667"/>
            </a:avLst>
          </a:prstGeom>
          <a:solidFill>
            <a:srgbClr val="FF00FF">
              <a:alpha val="4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1066800" y="5638800"/>
            <a:ext cx="2980303" cy="369332"/>
          </a:xfrm>
          <a:prstGeom prst="rect">
            <a:avLst/>
          </a:prstGeom>
        </p:spPr>
        <p:txBody>
          <a:bodyPr wrap="none">
            <a:spAutoFit/>
          </a:bodyPr>
          <a:lstStyle/>
          <a:p>
            <a:r>
              <a:rPr lang="en-US" dirty="0" smtClean="0"/>
              <a:t>How is surface area used</a:t>
            </a:r>
            <a:endParaRPr lang="en-US" dirty="0"/>
          </a:p>
        </p:txBody>
      </p:sp>
      <p:sp>
        <p:nvSpPr>
          <p:cNvPr id="13" name="Title 1"/>
          <p:cNvSpPr>
            <a:spLocks noGrp="1"/>
          </p:cNvSpPr>
          <p:nvPr>
            <p:ph type="title"/>
          </p:nvPr>
        </p:nvSpPr>
        <p:spPr>
          <a:xfrm>
            <a:off x="4648200" y="0"/>
            <a:ext cx="3505200" cy="609600"/>
          </a:xfrm>
        </p:spPr>
        <p:txBody>
          <a:bodyPr>
            <a:normAutofit/>
          </a:bodyPr>
          <a:lstStyle/>
          <a:p>
            <a:r>
              <a:rPr lang="en-US" sz="2800" b="1" dirty="0">
                <a:solidFill>
                  <a:schemeClr val="tx1"/>
                </a:solidFill>
              </a:rPr>
              <a:t>Essential </a:t>
            </a:r>
            <a:r>
              <a:rPr lang="en-US" sz="2800" b="1" dirty="0" smtClean="0">
                <a:solidFill>
                  <a:schemeClr val="tx1"/>
                </a:solidFill>
              </a:rPr>
              <a:t>Question</a:t>
            </a:r>
            <a:endParaRPr lang="en-US" sz="2800" dirty="0">
              <a:solidFill>
                <a:schemeClr val="tx1"/>
              </a:solidFill>
            </a:endParaRPr>
          </a:p>
        </p:txBody>
      </p:sp>
    </p:spTree>
    <p:custDataLst>
      <p:tags r:id="rId1"/>
    </p:custDataLst>
    <p:extLst>
      <p:ext uri="{BB962C8B-B14F-4D97-AF65-F5344CB8AC3E}">
        <p14:creationId xmlns:p14="http://schemas.microsoft.com/office/powerpoint/2010/main" val="2968676249"/>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687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687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86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686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68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0.0 6.93889E-18 L 0.0 0.23889 " pathEditMode="relative" rAng="0" ptsTypes="AA">
                                      <p:cBhvr>
                                        <p:cTn id="30" dur="2000" fill="hold"/>
                                        <p:tgtEl>
                                          <p:spTgt spid="36875"/>
                                        </p:tgtEl>
                                        <p:attrNameLst>
                                          <p:attrName>ppt_x</p:attrName>
                                          <p:attrName>ppt_y</p:attrName>
                                        </p:attrNameLst>
                                      </p:cBhvr>
                                      <p:rCtr x="0"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8" grpId="0" animBg="1"/>
      <p:bldP spid="36869" grpId="0" animBg="1"/>
      <p:bldP spid="36870" grpId="0" animBg="1"/>
      <p:bldP spid="36871" grpId="0" animBg="1"/>
      <p:bldP spid="36872" grpId="0" animBg="1"/>
      <p:bldP spid="36873" grpId="0" animBg="1"/>
      <p:bldP spid="36874" grpId="0" animBg="1"/>
      <p:bldP spid="3687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09600"/>
          </a:xfrm>
        </p:spPr>
        <p:txBody>
          <a:bodyPr>
            <a:normAutofit/>
          </a:bodyPr>
          <a:lstStyle/>
          <a:p>
            <a:r>
              <a:rPr lang="en-US" sz="2800" b="1" dirty="0" smtClean="0">
                <a:solidFill>
                  <a:schemeClr val="tx1"/>
                </a:solidFill>
              </a:rPr>
              <a:t>Hook</a:t>
            </a:r>
            <a:endParaRPr lang="en-US" sz="2800" dirty="0">
              <a:solidFill>
                <a:schemeClr val="tx1"/>
              </a:solidFill>
            </a:endParaRPr>
          </a:p>
        </p:txBody>
      </p:sp>
      <p:sp>
        <p:nvSpPr>
          <p:cNvPr id="3" name="Content Placeholder 2"/>
          <p:cNvSpPr>
            <a:spLocks noGrp="1"/>
          </p:cNvSpPr>
          <p:nvPr>
            <p:ph idx="1"/>
          </p:nvPr>
        </p:nvSpPr>
        <p:spPr>
          <a:xfrm>
            <a:off x="990600" y="1295400"/>
            <a:ext cx="6830209" cy="4537229"/>
          </a:xfrm>
        </p:spPr>
        <p:txBody>
          <a:bodyPr/>
          <a:lstStyle/>
          <a:p>
            <a:endParaRPr lang="en-US" dirty="0" smtClean="0"/>
          </a:p>
          <a:p>
            <a:pPr marL="68580" indent="0">
              <a:buNone/>
            </a:pPr>
            <a:endParaRPr lang="en-US" dirty="0"/>
          </a:p>
        </p:txBody>
      </p:sp>
      <p:sp>
        <p:nvSpPr>
          <p:cNvPr id="4" name="Rectangle 3"/>
          <p:cNvSpPr/>
          <p:nvPr/>
        </p:nvSpPr>
        <p:spPr>
          <a:xfrm>
            <a:off x="685800" y="838201"/>
            <a:ext cx="6172200" cy="4247317"/>
          </a:xfrm>
          <a:prstGeom prst="rect">
            <a:avLst/>
          </a:prstGeom>
        </p:spPr>
        <p:txBody>
          <a:bodyPr wrap="square">
            <a:spAutoFit/>
          </a:bodyPr>
          <a:lstStyle/>
          <a:p>
            <a:pPr marL="285750" indent="-285750">
              <a:buFont typeface="Arial" pitchFamily="34" charset="0"/>
              <a:buChar char="•"/>
            </a:pPr>
            <a:r>
              <a:rPr lang="en-US" dirty="0" smtClean="0"/>
              <a:t>You will work with one partner</a:t>
            </a:r>
            <a:r>
              <a:rPr lang="en-US" b="1" dirty="0" smtClean="0"/>
              <a:t>. </a:t>
            </a:r>
          </a:p>
          <a:p>
            <a:pPr marL="285750" indent="-285750">
              <a:buFont typeface="Arial" pitchFamily="34" charset="0"/>
              <a:buChar char="•"/>
            </a:pPr>
            <a:r>
              <a:rPr lang="en-US" dirty="0" smtClean="0"/>
              <a:t>You will be given several sheets of grid paper and a set of the other materials. </a:t>
            </a:r>
          </a:p>
          <a:p>
            <a:pPr marL="285750" indent="-285750">
              <a:buFont typeface="Arial" pitchFamily="34" charset="0"/>
              <a:buChar char="•"/>
            </a:pPr>
            <a:r>
              <a:rPr lang="en-US" dirty="0" smtClean="0"/>
              <a:t>Use the one inch square grid paper to cover the boxes. </a:t>
            </a:r>
          </a:p>
          <a:p>
            <a:pPr marL="285750" indent="-285750">
              <a:buFont typeface="Arial" pitchFamily="34" charset="0"/>
              <a:buChar char="•"/>
            </a:pPr>
            <a:r>
              <a:rPr lang="en-US" dirty="0" smtClean="0"/>
              <a:t>Do not let the squares overlap.</a:t>
            </a:r>
          </a:p>
          <a:p>
            <a:pPr marL="285750" indent="-285750">
              <a:buFont typeface="Arial" pitchFamily="34" charset="0"/>
              <a:buChar char="•"/>
            </a:pPr>
            <a:r>
              <a:rPr lang="en-US" dirty="0" smtClean="0"/>
              <a:t>Be certain to cover all exposed surfaces (like gift wrapping the box). </a:t>
            </a:r>
          </a:p>
          <a:p>
            <a:pPr marL="285750" indent="-285750">
              <a:buFont typeface="Arial" pitchFamily="34" charset="0"/>
              <a:buChar char="•"/>
            </a:pPr>
            <a:r>
              <a:rPr lang="en-US" dirty="0" smtClean="0"/>
              <a:t>Find the area of each side by counting the number of squares on each side. </a:t>
            </a:r>
          </a:p>
          <a:p>
            <a:pPr marL="285750" indent="-285750">
              <a:buFont typeface="Arial" pitchFamily="34" charset="0"/>
              <a:buChar char="•"/>
            </a:pPr>
            <a:r>
              <a:rPr lang="en-US" dirty="0" smtClean="0"/>
              <a:t>Record this information.</a:t>
            </a:r>
          </a:p>
          <a:p>
            <a:pPr marL="285750" indent="-285750">
              <a:buFont typeface="Arial" pitchFamily="34" charset="0"/>
              <a:buChar char="•"/>
            </a:pPr>
            <a:r>
              <a:rPr lang="en-US" dirty="0" smtClean="0"/>
              <a:t>What is the total surface area of your box? (Add the areas of the sides together.)</a:t>
            </a:r>
          </a:p>
          <a:p>
            <a:pPr marL="285750" indent="-285750">
              <a:buFont typeface="Arial" pitchFamily="34" charset="0"/>
              <a:buChar char="•"/>
            </a:pPr>
            <a:endParaRPr lang="en-US" dirty="0"/>
          </a:p>
          <a:p>
            <a:pPr marL="285750" indent="-285750">
              <a:buFont typeface="Arial" pitchFamily="34" charset="0"/>
              <a:buChar char="•"/>
            </a:pPr>
            <a:r>
              <a:rPr lang="en-US" dirty="0" smtClean="0"/>
              <a:t>Is there a shortcut for doing this?</a:t>
            </a:r>
            <a:endParaRPr lang="en-US" dirty="0"/>
          </a:p>
        </p:txBody>
      </p:sp>
      <p:pic>
        <p:nvPicPr>
          <p:cNvPr id="107527" name="Picture 7" descr="C:\Users\gay\AppData\Local\Microsoft\Windows\Temporary Internet Files\Content.IE5\CTERLW2A\MC9004419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91000"/>
            <a:ext cx="1978025" cy="1908175"/>
          </a:xfrm>
          <a:prstGeom prst="rect">
            <a:avLst/>
          </a:prstGeom>
          <a:noFill/>
          <a:extLst>
            <a:ext uri="{909E8E84-426E-40DD-AFC4-6F175D3DCCD1}">
              <a14:hiddenFill xmlns:a14="http://schemas.microsoft.com/office/drawing/2010/main">
                <a:solidFill>
                  <a:srgbClr val="FFFFFF"/>
                </a:solidFill>
              </a14:hiddenFill>
            </a:ext>
          </a:extLst>
        </p:spPr>
      </p:pic>
      <p:pic>
        <p:nvPicPr>
          <p:cNvPr id="107528" name="Picture 8" descr="C:\Users\gay\AppData\Local\Microsoft\Windows\Temporary Internet Files\Content.IE5\WD66BRPB\MC91021700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066800"/>
            <a:ext cx="221234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031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114300" y="76200"/>
            <a:ext cx="8763000" cy="609600"/>
          </a:xfrm>
          <a:solidFill>
            <a:srgbClr val="FFFF99"/>
          </a:solidFill>
          <a:ln w="104775">
            <a:solidFill>
              <a:schemeClr val="tx1"/>
            </a:solidFill>
            <a:miter lim="800000"/>
            <a:headEnd/>
            <a:tailEnd/>
          </a:ln>
        </p:spPr>
        <p:txBody>
          <a:bodyPr/>
          <a:lstStyle/>
          <a:p>
            <a:r>
              <a:rPr lang="en-US" sz="2400" b="1" dirty="0" smtClean="0">
                <a:solidFill>
                  <a:srgbClr val="002060"/>
                </a:solidFill>
                <a:latin typeface="Arial Black" pitchFamily="34" charset="0"/>
              </a:rPr>
              <a:t>Find the surface area of this rectangular prism.</a:t>
            </a:r>
          </a:p>
        </p:txBody>
      </p:sp>
      <p:sp>
        <p:nvSpPr>
          <p:cNvPr id="6" name="TextBox 5"/>
          <p:cNvSpPr txBox="1">
            <a:spLocks noChangeArrowheads="1"/>
          </p:cNvSpPr>
          <p:nvPr/>
        </p:nvSpPr>
        <p:spPr bwMode="auto">
          <a:xfrm>
            <a:off x="381000" y="2895600"/>
            <a:ext cx="5943600" cy="4000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u="sng">
                <a:latin typeface="Arial" charset="0"/>
              </a:rPr>
              <a:t>Step One</a:t>
            </a:r>
            <a:r>
              <a:rPr lang="en-US" sz="2000" b="1">
                <a:latin typeface="Arial" charset="0"/>
              </a:rPr>
              <a:t>- Label the length, width and height.</a:t>
            </a:r>
            <a:endParaRPr lang="en-US" sz="2000" b="1">
              <a:latin typeface="Kristen ITC" pitchFamily="66" charset="0"/>
            </a:endParaRPr>
          </a:p>
        </p:txBody>
      </p:sp>
      <p:sp>
        <p:nvSpPr>
          <p:cNvPr id="5" name="Cube 4"/>
          <p:cNvSpPr/>
          <p:nvPr/>
        </p:nvSpPr>
        <p:spPr>
          <a:xfrm>
            <a:off x="2895600" y="838200"/>
            <a:ext cx="2895600" cy="1676400"/>
          </a:xfrm>
          <a:prstGeom prst="cube">
            <a:avLst/>
          </a:prstGeom>
          <a:solidFill>
            <a:srgbClr val="CC00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p:nvSpPr>
        <p:spPr bwMode="auto">
          <a:xfrm>
            <a:off x="4495800" y="2362200"/>
            <a:ext cx="381000" cy="461963"/>
          </a:xfrm>
          <a:prstGeom prst="rect">
            <a:avLst/>
          </a:prstGeom>
          <a:solidFill>
            <a:srgbClr val="FFFF00"/>
          </a:solidFill>
          <a:ln w="285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l</a:t>
            </a:r>
          </a:p>
        </p:txBody>
      </p:sp>
      <p:sp>
        <p:nvSpPr>
          <p:cNvPr id="8" name="TextBox 7"/>
          <p:cNvSpPr txBox="1">
            <a:spLocks noChangeArrowheads="1"/>
          </p:cNvSpPr>
          <p:nvPr/>
        </p:nvSpPr>
        <p:spPr bwMode="auto">
          <a:xfrm>
            <a:off x="6781800" y="914400"/>
            <a:ext cx="381000" cy="461963"/>
          </a:xfrm>
          <a:prstGeom prst="rect">
            <a:avLst/>
          </a:prstGeom>
          <a:solidFill>
            <a:srgbClr val="FFFF00"/>
          </a:solidFill>
          <a:ln w="285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h</a:t>
            </a:r>
          </a:p>
        </p:txBody>
      </p:sp>
      <p:sp>
        <p:nvSpPr>
          <p:cNvPr id="9" name="TextBox 8"/>
          <p:cNvSpPr txBox="1">
            <a:spLocks noChangeArrowheads="1"/>
          </p:cNvSpPr>
          <p:nvPr/>
        </p:nvSpPr>
        <p:spPr bwMode="auto">
          <a:xfrm>
            <a:off x="6477000" y="2209800"/>
            <a:ext cx="381000" cy="485775"/>
          </a:xfrm>
          <a:prstGeom prst="rect">
            <a:avLst/>
          </a:prstGeom>
          <a:solidFill>
            <a:srgbClr val="FFFF00"/>
          </a:solidFill>
          <a:ln w="285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a:t>w</a:t>
            </a:r>
          </a:p>
        </p:txBody>
      </p:sp>
      <p:sp>
        <p:nvSpPr>
          <p:cNvPr id="4104" name="TextBox 9"/>
          <p:cNvSpPr txBox="1">
            <a:spLocks noChangeArrowheads="1"/>
          </p:cNvSpPr>
          <p:nvPr/>
        </p:nvSpPr>
        <p:spPr bwMode="auto">
          <a:xfrm>
            <a:off x="5562600" y="21336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4 cm.</a:t>
            </a:r>
          </a:p>
        </p:txBody>
      </p:sp>
      <p:sp>
        <p:nvSpPr>
          <p:cNvPr id="4105" name="TextBox 10"/>
          <p:cNvSpPr txBox="1">
            <a:spLocks noChangeArrowheads="1"/>
          </p:cNvSpPr>
          <p:nvPr/>
        </p:nvSpPr>
        <p:spPr bwMode="auto">
          <a:xfrm>
            <a:off x="3352800" y="23622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10 cm.</a:t>
            </a:r>
          </a:p>
        </p:txBody>
      </p:sp>
      <p:sp>
        <p:nvSpPr>
          <p:cNvPr id="4106" name="TextBox 11"/>
          <p:cNvSpPr txBox="1">
            <a:spLocks noChangeArrowheads="1"/>
          </p:cNvSpPr>
          <p:nvPr/>
        </p:nvSpPr>
        <p:spPr bwMode="auto">
          <a:xfrm>
            <a:off x="5791200" y="9144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6 cm.</a:t>
            </a:r>
          </a:p>
        </p:txBody>
      </p:sp>
      <p:sp>
        <p:nvSpPr>
          <p:cNvPr id="13" name="TextBox 12"/>
          <p:cNvSpPr txBox="1">
            <a:spLocks noChangeArrowheads="1"/>
          </p:cNvSpPr>
          <p:nvPr/>
        </p:nvSpPr>
        <p:spPr bwMode="auto">
          <a:xfrm>
            <a:off x="381000" y="3429000"/>
            <a:ext cx="8153400" cy="14033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u="sng" dirty="0">
                <a:latin typeface="Arial" charset="0"/>
              </a:rPr>
              <a:t>Step Two</a:t>
            </a:r>
            <a:r>
              <a:rPr lang="en-US" sz="2000" b="1" dirty="0">
                <a:latin typeface="Arial" charset="0"/>
              </a:rPr>
              <a:t>- Insert the measurements into the surface area formula.</a:t>
            </a:r>
          </a:p>
          <a:p>
            <a:r>
              <a:rPr lang="en-US" sz="2000" b="1" dirty="0">
                <a:latin typeface="Arial" charset="0"/>
              </a:rPr>
              <a:t>    SA = 2 </a:t>
            </a:r>
            <a:r>
              <a:rPr lang="en-US" sz="2000" b="1" dirty="0" err="1">
                <a:latin typeface="Arial" charset="0"/>
              </a:rPr>
              <a:t>lw</a:t>
            </a:r>
            <a:r>
              <a:rPr lang="en-US" sz="2000" b="1" dirty="0">
                <a:latin typeface="Arial" charset="0"/>
              </a:rPr>
              <a:t> + 2 </a:t>
            </a:r>
            <a:r>
              <a:rPr lang="en-US" sz="2000" b="1" dirty="0" err="1">
                <a:latin typeface="Arial" charset="0"/>
              </a:rPr>
              <a:t>lh</a:t>
            </a:r>
            <a:r>
              <a:rPr lang="en-US" sz="2000" b="1" dirty="0">
                <a:latin typeface="Arial" charset="0"/>
              </a:rPr>
              <a:t> + 2 </a:t>
            </a:r>
            <a:r>
              <a:rPr lang="en-US" sz="2000" b="1" dirty="0" err="1">
                <a:latin typeface="Arial" charset="0"/>
              </a:rPr>
              <a:t>wh</a:t>
            </a:r>
            <a:endParaRPr lang="en-US" sz="2000" b="1" dirty="0">
              <a:latin typeface="Arial" charset="0"/>
            </a:endParaRPr>
          </a:p>
          <a:p>
            <a:r>
              <a:rPr lang="en-US" sz="2000" b="1" dirty="0">
                <a:latin typeface="Arial" charset="0"/>
              </a:rPr>
              <a:t>    SA = 2(10)(4) + 2(10)(6) + 2(4)(6)</a:t>
            </a:r>
            <a:endParaRPr lang="en-US" sz="2000" b="1" dirty="0">
              <a:latin typeface="Kristen ITC" pitchFamily="66" charset="0"/>
            </a:endParaRPr>
          </a:p>
        </p:txBody>
      </p:sp>
      <p:sp>
        <p:nvSpPr>
          <p:cNvPr id="14" name="TextBox 13"/>
          <p:cNvSpPr txBox="1">
            <a:spLocks noChangeArrowheads="1"/>
          </p:cNvSpPr>
          <p:nvPr/>
        </p:nvSpPr>
        <p:spPr bwMode="auto">
          <a:xfrm>
            <a:off x="381000" y="5029200"/>
            <a:ext cx="5943600" cy="7937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u="sng">
                <a:latin typeface="Arial" charset="0"/>
              </a:rPr>
              <a:t>Step Three</a:t>
            </a:r>
            <a:r>
              <a:rPr lang="en-US" sz="2000" b="1">
                <a:latin typeface="Arial" charset="0"/>
              </a:rPr>
              <a:t>- Multiply</a:t>
            </a:r>
          </a:p>
          <a:p>
            <a:r>
              <a:rPr lang="en-US" sz="2000" b="1">
                <a:latin typeface="Arial" charset="0"/>
              </a:rPr>
              <a:t>                     SA = 80 + 120 + 48</a:t>
            </a:r>
            <a:endParaRPr lang="en-US" sz="2000" b="1">
              <a:latin typeface="Kristen ITC" pitchFamily="66" charset="0"/>
            </a:endParaRPr>
          </a:p>
        </p:txBody>
      </p:sp>
      <p:sp>
        <p:nvSpPr>
          <p:cNvPr id="15" name="TextBox 14"/>
          <p:cNvSpPr txBox="1">
            <a:spLocks noChangeArrowheads="1"/>
          </p:cNvSpPr>
          <p:nvPr/>
        </p:nvSpPr>
        <p:spPr bwMode="auto">
          <a:xfrm>
            <a:off x="381000" y="5943600"/>
            <a:ext cx="5943600" cy="708025"/>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u="sng">
                <a:latin typeface="Arial" charset="0"/>
              </a:rPr>
              <a:t>Step Four</a:t>
            </a:r>
            <a:r>
              <a:rPr lang="en-US" sz="2000" b="1">
                <a:latin typeface="Arial" charset="0"/>
              </a:rPr>
              <a:t>- Add</a:t>
            </a:r>
          </a:p>
          <a:p>
            <a:r>
              <a:rPr lang="en-US" sz="2000" b="1">
                <a:latin typeface="Arial" charset="0"/>
              </a:rPr>
              <a:t>                     SA = 248 cm.</a:t>
            </a:r>
            <a:r>
              <a:rPr lang="en-US" sz="2000" b="1" baseline="30000">
                <a:latin typeface="Arial" charset="0"/>
              </a:rPr>
              <a:t>2</a:t>
            </a:r>
            <a:endParaRPr lang="en-US" sz="2000" b="1" baseline="30000">
              <a:latin typeface="Kristen ITC" pitchFamily="66" charset="0"/>
            </a:endParaRPr>
          </a:p>
        </p:txBody>
      </p:sp>
    </p:spTree>
    <p:extLst>
      <p:ext uri="{BB962C8B-B14F-4D97-AF65-F5344CB8AC3E}">
        <p14:creationId xmlns:p14="http://schemas.microsoft.com/office/powerpoint/2010/main" val="3523492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228600" y="0"/>
            <a:ext cx="8763000" cy="685800"/>
          </a:xfrm>
          <a:solidFill>
            <a:srgbClr val="FFFF99"/>
          </a:solidFill>
          <a:ln w="104775">
            <a:solidFill>
              <a:schemeClr val="tx1"/>
            </a:solidFill>
            <a:miter lim="800000"/>
            <a:headEnd/>
            <a:tailEnd/>
          </a:ln>
        </p:spPr>
        <p:txBody>
          <a:bodyPr/>
          <a:lstStyle/>
          <a:p>
            <a:r>
              <a:rPr lang="en-US" sz="2400" b="1" dirty="0">
                <a:solidFill>
                  <a:srgbClr val="002060"/>
                </a:solidFill>
                <a:latin typeface="Arial Black" pitchFamily="34" charset="0"/>
              </a:rPr>
              <a:t>Find the surface area of this rectangular prism.</a:t>
            </a:r>
            <a:endParaRPr lang="en-US" sz="2400" b="1" dirty="0" smtClean="0">
              <a:solidFill>
                <a:srgbClr val="002060"/>
              </a:solidFill>
              <a:latin typeface="Arial Black" pitchFamily="34" charset="0"/>
            </a:endParaRPr>
          </a:p>
        </p:txBody>
      </p:sp>
      <p:sp>
        <p:nvSpPr>
          <p:cNvPr id="6" name="TextBox 5"/>
          <p:cNvSpPr txBox="1">
            <a:spLocks noChangeArrowheads="1"/>
          </p:cNvSpPr>
          <p:nvPr/>
        </p:nvSpPr>
        <p:spPr bwMode="auto">
          <a:xfrm>
            <a:off x="381000" y="2895600"/>
            <a:ext cx="5943600" cy="4000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latin typeface="Arial" charset="0"/>
              </a:rPr>
              <a:t>Label the length, width and height.</a:t>
            </a:r>
            <a:endParaRPr lang="en-US" sz="2000" b="1">
              <a:latin typeface="Kristen ITC" pitchFamily="66" charset="0"/>
            </a:endParaRPr>
          </a:p>
        </p:txBody>
      </p:sp>
      <p:sp>
        <p:nvSpPr>
          <p:cNvPr id="5" name="Cube 4"/>
          <p:cNvSpPr/>
          <p:nvPr/>
        </p:nvSpPr>
        <p:spPr>
          <a:xfrm>
            <a:off x="1600200" y="990600"/>
            <a:ext cx="4343400" cy="1066800"/>
          </a:xfrm>
          <a:prstGeom prst="cube">
            <a:avLst/>
          </a:prstGeom>
          <a:solidFill>
            <a:srgbClr val="00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8" name="TextBox 9"/>
          <p:cNvSpPr txBox="1">
            <a:spLocks noChangeArrowheads="1"/>
          </p:cNvSpPr>
          <p:nvPr/>
        </p:nvSpPr>
        <p:spPr bwMode="auto">
          <a:xfrm>
            <a:off x="5791200" y="18288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3 cm.</a:t>
            </a:r>
          </a:p>
        </p:txBody>
      </p:sp>
      <p:sp>
        <p:nvSpPr>
          <p:cNvPr id="5129" name="TextBox 10"/>
          <p:cNvSpPr txBox="1">
            <a:spLocks noChangeArrowheads="1"/>
          </p:cNvSpPr>
          <p:nvPr/>
        </p:nvSpPr>
        <p:spPr bwMode="auto">
          <a:xfrm>
            <a:off x="3200400" y="205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15 cm.</a:t>
            </a:r>
          </a:p>
        </p:txBody>
      </p:sp>
      <p:sp>
        <p:nvSpPr>
          <p:cNvPr id="5130" name="TextBox 11"/>
          <p:cNvSpPr txBox="1">
            <a:spLocks noChangeArrowheads="1"/>
          </p:cNvSpPr>
          <p:nvPr/>
        </p:nvSpPr>
        <p:spPr bwMode="auto">
          <a:xfrm>
            <a:off x="6019800" y="9906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2 cm.</a:t>
            </a:r>
          </a:p>
        </p:txBody>
      </p:sp>
      <p:sp>
        <p:nvSpPr>
          <p:cNvPr id="13" name="TextBox 12"/>
          <p:cNvSpPr txBox="1">
            <a:spLocks noChangeArrowheads="1"/>
          </p:cNvSpPr>
          <p:nvPr/>
        </p:nvSpPr>
        <p:spPr bwMode="auto">
          <a:xfrm>
            <a:off x="381000" y="3505200"/>
            <a:ext cx="5105400" cy="58420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dirty="0">
                <a:latin typeface="Arial" charset="0"/>
              </a:rPr>
              <a:t>SA = 2 </a:t>
            </a:r>
            <a:r>
              <a:rPr lang="en-US" sz="3200" b="1" dirty="0" err="1">
                <a:latin typeface="Arial" charset="0"/>
              </a:rPr>
              <a:t>lw</a:t>
            </a:r>
            <a:r>
              <a:rPr lang="en-US" sz="3200" b="1" dirty="0">
                <a:latin typeface="Arial" charset="0"/>
              </a:rPr>
              <a:t> + 2 </a:t>
            </a:r>
            <a:r>
              <a:rPr lang="en-US" sz="3200" b="1" dirty="0" err="1">
                <a:latin typeface="Arial" charset="0"/>
              </a:rPr>
              <a:t>lh</a:t>
            </a:r>
            <a:r>
              <a:rPr lang="en-US" sz="3200" b="1" dirty="0">
                <a:latin typeface="Arial" charset="0"/>
              </a:rPr>
              <a:t> + 2 </a:t>
            </a:r>
            <a:r>
              <a:rPr lang="en-US" sz="3200" b="1" dirty="0" err="1">
                <a:latin typeface="Arial" charset="0"/>
              </a:rPr>
              <a:t>wh</a:t>
            </a:r>
            <a:r>
              <a:rPr lang="en-US" sz="3200" b="1" dirty="0">
                <a:latin typeface="Arial" charset="0"/>
              </a:rPr>
              <a:t>    </a:t>
            </a:r>
            <a:endParaRPr lang="en-US" sz="2000" b="1" dirty="0">
              <a:latin typeface="Kristen ITC" pitchFamily="66" charset="0"/>
            </a:endParaRPr>
          </a:p>
        </p:txBody>
      </p:sp>
      <p:sp>
        <p:nvSpPr>
          <p:cNvPr id="2" name="TextBox 12"/>
          <p:cNvSpPr txBox="1">
            <a:spLocks noChangeArrowheads="1"/>
          </p:cNvSpPr>
          <p:nvPr/>
        </p:nvSpPr>
        <p:spPr bwMode="auto">
          <a:xfrm>
            <a:off x="304800" y="4343400"/>
            <a:ext cx="70866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dirty="0">
                <a:latin typeface="Arial" charset="0"/>
              </a:rPr>
              <a:t>SA = 2(15)(3) + 2(15)(2) + 2(3)(2)    </a:t>
            </a:r>
            <a:endParaRPr lang="en-US" sz="2000" b="1" dirty="0">
              <a:latin typeface="Kristen ITC" pitchFamily="66" charset="0"/>
            </a:endParaRPr>
          </a:p>
        </p:txBody>
      </p:sp>
      <p:sp>
        <p:nvSpPr>
          <p:cNvPr id="3" name="TextBox 12"/>
          <p:cNvSpPr txBox="1">
            <a:spLocks noChangeArrowheads="1"/>
          </p:cNvSpPr>
          <p:nvPr/>
        </p:nvSpPr>
        <p:spPr bwMode="auto">
          <a:xfrm>
            <a:off x="304800" y="5181600"/>
            <a:ext cx="5105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90 + 60+ 12    </a:t>
            </a:r>
            <a:endParaRPr lang="en-US" sz="2000" b="1">
              <a:latin typeface="Kristen ITC" pitchFamily="66" charset="0"/>
            </a:endParaRPr>
          </a:p>
        </p:txBody>
      </p:sp>
      <p:sp>
        <p:nvSpPr>
          <p:cNvPr id="4" name="TextBox 12"/>
          <p:cNvSpPr txBox="1">
            <a:spLocks noChangeArrowheads="1"/>
          </p:cNvSpPr>
          <p:nvPr/>
        </p:nvSpPr>
        <p:spPr bwMode="auto">
          <a:xfrm>
            <a:off x="381000" y="6019800"/>
            <a:ext cx="3581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162 cm.</a:t>
            </a:r>
            <a:r>
              <a:rPr lang="en-US" sz="3200" b="1" baseline="30000">
                <a:latin typeface="Arial" charset="0"/>
              </a:rPr>
              <a:t>2</a:t>
            </a:r>
            <a:r>
              <a:rPr lang="en-US" sz="3200" b="1">
                <a:latin typeface="Arial" charset="0"/>
              </a:rPr>
              <a:t>    </a:t>
            </a:r>
            <a:endParaRPr lang="en-US" sz="2000" b="1">
              <a:latin typeface="Kristen ITC" pitchFamily="66" charset="0"/>
            </a:endParaRPr>
          </a:p>
        </p:txBody>
      </p:sp>
      <p:sp>
        <p:nvSpPr>
          <p:cNvPr id="5139" name="Text Box 19"/>
          <p:cNvSpPr txBox="1">
            <a:spLocks noChangeArrowheads="1"/>
          </p:cNvSpPr>
          <p:nvPr/>
        </p:nvSpPr>
        <p:spPr bwMode="auto">
          <a:xfrm>
            <a:off x="4495800" y="21336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l</a:t>
            </a:r>
          </a:p>
        </p:txBody>
      </p:sp>
      <p:sp>
        <p:nvSpPr>
          <p:cNvPr id="5140" name="Text Box 20"/>
          <p:cNvSpPr txBox="1">
            <a:spLocks noChangeArrowheads="1"/>
          </p:cNvSpPr>
          <p:nvPr/>
        </p:nvSpPr>
        <p:spPr bwMode="auto">
          <a:xfrm>
            <a:off x="6781800" y="18288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a:t>
            </a:r>
          </a:p>
        </p:txBody>
      </p:sp>
      <p:sp>
        <p:nvSpPr>
          <p:cNvPr id="5141" name="Text Box 21"/>
          <p:cNvSpPr txBox="1">
            <a:spLocks noChangeArrowheads="1"/>
          </p:cNvSpPr>
          <p:nvPr/>
        </p:nvSpPr>
        <p:spPr bwMode="auto">
          <a:xfrm>
            <a:off x="7010400" y="9906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Tree>
    <p:extLst>
      <p:ext uri="{BB962C8B-B14F-4D97-AF65-F5344CB8AC3E}">
        <p14:creationId xmlns:p14="http://schemas.microsoft.com/office/powerpoint/2010/main" val="149739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39"/>
                                        </p:tgtEl>
                                        <p:attrNameLst>
                                          <p:attrName>style.visibility</p:attrName>
                                        </p:attrNameLst>
                                      </p:cBhvr>
                                      <p:to>
                                        <p:strVal val="visible"/>
                                      </p:to>
                                    </p:set>
                                    <p:anim calcmode="lin" valueType="num">
                                      <p:cBhvr additive="base">
                                        <p:cTn id="10" dur="500" fill="hold"/>
                                        <p:tgtEl>
                                          <p:spTgt spid="5139"/>
                                        </p:tgtEl>
                                        <p:attrNameLst>
                                          <p:attrName>ppt_x</p:attrName>
                                        </p:attrNameLst>
                                      </p:cBhvr>
                                      <p:tavLst>
                                        <p:tav tm="0">
                                          <p:val>
                                            <p:strVal val="#ppt_x"/>
                                          </p:val>
                                        </p:tav>
                                        <p:tav tm="100000">
                                          <p:val>
                                            <p:strVal val="#ppt_x"/>
                                          </p:val>
                                        </p:tav>
                                      </p:tavLst>
                                    </p:anim>
                                    <p:anim calcmode="lin" valueType="num">
                                      <p:cBhvr additive="base">
                                        <p:cTn id="11" dur="500" fill="hold"/>
                                        <p:tgtEl>
                                          <p:spTgt spid="5139"/>
                                        </p:tgtEl>
                                        <p:attrNameLst>
                                          <p:attrName>ppt_y</p:attrName>
                                        </p:attrNameLst>
                                      </p:cBhvr>
                                      <p:tavLst>
                                        <p:tav tm="0">
                                          <p:val>
                                            <p:strVal val="1+#ppt_h/2"/>
                                          </p:val>
                                        </p:tav>
                                        <p:tav tm="100000">
                                          <p:val>
                                            <p:strVal val="#ppt_y"/>
                                          </p:val>
                                        </p:tav>
                                      </p:tavLst>
                                    </p:anim>
                                  </p:childTnLst>
                                </p:cTn>
                              </p:par>
                              <p:par>
                                <p:cTn id="12" presetID="24" presetClass="entr" presetSubtype="0" fill="hold" grpId="0" nodeType="withEffect">
                                  <p:stCondLst>
                                    <p:cond delay="0"/>
                                  </p:stCondLst>
                                  <p:childTnLst>
                                    <p:set>
                                      <p:cBhvr>
                                        <p:cTn id="13" dur="1" fill="hold">
                                          <p:stCondLst>
                                            <p:cond delay="0"/>
                                          </p:stCondLst>
                                        </p:cTn>
                                        <p:tgtEl>
                                          <p:spTgt spid="5140"/>
                                        </p:tgtEl>
                                        <p:attrNameLst>
                                          <p:attrName>style.visibility</p:attrName>
                                        </p:attrNameLst>
                                      </p:cBhvr>
                                      <p:to>
                                        <p:strVal val="visible"/>
                                      </p:to>
                                    </p:set>
                                    <p:anim to="" calcmode="lin" valueType="num">
                                      <p:cBhvr>
                                        <p:cTn id="14" dur="1" fill="hold"/>
                                        <p:tgtEl>
                                          <p:spTgt spid="5140"/>
                                        </p:tgtEl>
                                        <p:attrNameLst>
                                          <p:attrName/>
                                        </p:attrNameLst>
                                      </p:cBhvr>
                                    </p:anim>
                                  </p:childTnLst>
                                </p:cTn>
                              </p:par>
                              <p:par>
                                <p:cTn id="15" presetID="2" presetClass="entr" presetSubtype="4" fill="hold" grpId="0" nodeType="withEffect">
                                  <p:stCondLst>
                                    <p:cond delay="0"/>
                                  </p:stCondLst>
                                  <p:childTnLst>
                                    <p:set>
                                      <p:cBhvr>
                                        <p:cTn id="16" dur="1" fill="hold">
                                          <p:stCondLst>
                                            <p:cond delay="0"/>
                                          </p:stCondLst>
                                        </p:cTn>
                                        <p:tgtEl>
                                          <p:spTgt spid="5141"/>
                                        </p:tgtEl>
                                        <p:attrNameLst>
                                          <p:attrName>style.visibility</p:attrName>
                                        </p:attrNameLst>
                                      </p:cBhvr>
                                      <p:to>
                                        <p:strVal val="visible"/>
                                      </p:to>
                                    </p:set>
                                    <p:anim calcmode="lin" valueType="num">
                                      <p:cBhvr additive="base">
                                        <p:cTn id="17" dur="500" fill="hold"/>
                                        <p:tgtEl>
                                          <p:spTgt spid="5141"/>
                                        </p:tgtEl>
                                        <p:attrNameLst>
                                          <p:attrName>ppt_x</p:attrName>
                                        </p:attrNameLst>
                                      </p:cBhvr>
                                      <p:tavLst>
                                        <p:tav tm="0">
                                          <p:val>
                                            <p:strVal val="#ppt_x"/>
                                          </p:val>
                                        </p:tav>
                                        <p:tav tm="100000">
                                          <p:val>
                                            <p:strVal val="#ppt_x"/>
                                          </p:val>
                                        </p:tav>
                                      </p:tavLst>
                                    </p:anim>
                                    <p:anim calcmode="lin" valueType="num">
                                      <p:cBhvr additive="base">
                                        <p:cTn id="18"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ox(in)">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 grpId="0" animBg="1"/>
      <p:bldP spid="3" grpId="0" animBg="1"/>
      <p:bldP spid="4" grpId="0" animBg="1"/>
      <p:bldP spid="5139" grpId="0" animBg="1"/>
      <p:bldP spid="5140" grpId="0" animBg="1"/>
      <p:bldP spid="514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idx="4294967295"/>
          </p:nvPr>
        </p:nvSpPr>
        <p:spPr>
          <a:xfrm>
            <a:off x="228600" y="0"/>
            <a:ext cx="8686800" cy="685800"/>
          </a:xfrm>
          <a:solidFill>
            <a:srgbClr val="FFFF99"/>
          </a:solidFill>
          <a:ln w="104775">
            <a:solidFill>
              <a:schemeClr val="tx1"/>
            </a:solidFill>
            <a:miter lim="800000"/>
            <a:headEnd/>
            <a:tailEnd/>
          </a:ln>
        </p:spPr>
        <p:txBody>
          <a:bodyPr/>
          <a:lstStyle/>
          <a:p>
            <a:r>
              <a:rPr lang="en-US" sz="2400" b="1" dirty="0">
                <a:solidFill>
                  <a:srgbClr val="002060"/>
                </a:solidFill>
                <a:latin typeface="Arial Black" pitchFamily="34" charset="0"/>
              </a:rPr>
              <a:t>Find the surface area of this rectangular prism.</a:t>
            </a:r>
            <a:endParaRPr lang="en-US" sz="2400" b="1" dirty="0" smtClean="0">
              <a:solidFill>
                <a:srgbClr val="002060"/>
              </a:solidFill>
              <a:latin typeface="Arial Black" pitchFamily="34" charset="0"/>
            </a:endParaRPr>
          </a:p>
        </p:txBody>
      </p:sp>
      <p:sp>
        <p:nvSpPr>
          <p:cNvPr id="6" name="TextBox 5"/>
          <p:cNvSpPr txBox="1">
            <a:spLocks noChangeArrowheads="1"/>
          </p:cNvSpPr>
          <p:nvPr/>
        </p:nvSpPr>
        <p:spPr bwMode="auto">
          <a:xfrm>
            <a:off x="381000" y="2895600"/>
            <a:ext cx="5943600" cy="40005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a:latin typeface="Arial" charset="0"/>
              </a:rPr>
              <a:t>Label the length, width and height.</a:t>
            </a:r>
            <a:endParaRPr lang="en-US" sz="2000" b="1">
              <a:latin typeface="Kristen ITC" pitchFamily="66" charset="0"/>
            </a:endParaRPr>
          </a:p>
        </p:txBody>
      </p:sp>
      <p:sp>
        <p:nvSpPr>
          <p:cNvPr id="5" name="Cube 4"/>
          <p:cNvSpPr>
            <a:spLocks noChangeArrowheads="1"/>
          </p:cNvSpPr>
          <p:nvPr/>
        </p:nvSpPr>
        <p:spPr bwMode="auto">
          <a:xfrm>
            <a:off x="3200400" y="762000"/>
            <a:ext cx="1600200" cy="1752600"/>
          </a:xfrm>
          <a:prstGeom prst="cube">
            <a:avLst>
              <a:gd name="adj" fmla="val 25000"/>
            </a:avLst>
          </a:prstGeom>
          <a:solidFill>
            <a:srgbClr val="33CCCC"/>
          </a:solidFill>
          <a:ln w="57150" algn="ctr">
            <a:solidFill>
              <a:schemeClr val="tx1"/>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7416" name="TextBox 9"/>
          <p:cNvSpPr txBox="1">
            <a:spLocks noChangeArrowheads="1"/>
          </p:cNvSpPr>
          <p:nvPr/>
        </p:nvSpPr>
        <p:spPr bwMode="auto">
          <a:xfrm>
            <a:off x="4572000" y="20574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4 cm.</a:t>
            </a:r>
          </a:p>
        </p:txBody>
      </p:sp>
      <p:sp>
        <p:nvSpPr>
          <p:cNvPr id="17417" name="TextBox 10"/>
          <p:cNvSpPr txBox="1">
            <a:spLocks noChangeArrowheads="1"/>
          </p:cNvSpPr>
          <p:nvPr/>
        </p:nvSpPr>
        <p:spPr bwMode="auto">
          <a:xfrm>
            <a:off x="3200400" y="24384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7 cm.</a:t>
            </a:r>
          </a:p>
        </p:txBody>
      </p:sp>
      <p:sp>
        <p:nvSpPr>
          <p:cNvPr id="17418" name="TextBox 11"/>
          <p:cNvSpPr txBox="1">
            <a:spLocks noChangeArrowheads="1"/>
          </p:cNvSpPr>
          <p:nvPr/>
        </p:nvSpPr>
        <p:spPr bwMode="auto">
          <a:xfrm>
            <a:off x="4953000" y="10668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5 cm.</a:t>
            </a:r>
          </a:p>
        </p:txBody>
      </p:sp>
      <p:sp>
        <p:nvSpPr>
          <p:cNvPr id="13" name="TextBox 12"/>
          <p:cNvSpPr txBox="1">
            <a:spLocks noChangeArrowheads="1"/>
          </p:cNvSpPr>
          <p:nvPr/>
        </p:nvSpPr>
        <p:spPr bwMode="auto">
          <a:xfrm>
            <a:off x="381000" y="3505200"/>
            <a:ext cx="5105400" cy="584200"/>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2 lw + 2 lh + 2 wh    </a:t>
            </a:r>
            <a:endParaRPr lang="en-US" sz="2000" b="1">
              <a:latin typeface="Kristen ITC" pitchFamily="66" charset="0"/>
            </a:endParaRPr>
          </a:p>
        </p:txBody>
      </p:sp>
      <p:sp>
        <p:nvSpPr>
          <p:cNvPr id="2" name="TextBox 12"/>
          <p:cNvSpPr txBox="1">
            <a:spLocks noChangeArrowheads="1"/>
          </p:cNvSpPr>
          <p:nvPr/>
        </p:nvSpPr>
        <p:spPr bwMode="auto">
          <a:xfrm>
            <a:off x="304800" y="4343400"/>
            <a:ext cx="70866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dirty="0">
                <a:latin typeface="Arial" charset="0"/>
              </a:rPr>
              <a:t>SA = 2(7)(4) + 2(7)(5) + 2(4)(5)    </a:t>
            </a:r>
            <a:endParaRPr lang="en-US" sz="2000" b="1" dirty="0">
              <a:latin typeface="Kristen ITC" pitchFamily="66" charset="0"/>
            </a:endParaRPr>
          </a:p>
        </p:txBody>
      </p:sp>
      <p:sp>
        <p:nvSpPr>
          <p:cNvPr id="3" name="TextBox 12"/>
          <p:cNvSpPr txBox="1">
            <a:spLocks noChangeArrowheads="1"/>
          </p:cNvSpPr>
          <p:nvPr/>
        </p:nvSpPr>
        <p:spPr bwMode="auto">
          <a:xfrm>
            <a:off x="304800" y="5181600"/>
            <a:ext cx="5105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=56 + 70+ 40  </a:t>
            </a:r>
            <a:endParaRPr lang="en-US" sz="2000" b="1">
              <a:latin typeface="Kristen ITC" pitchFamily="66" charset="0"/>
            </a:endParaRPr>
          </a:p>
        </p:txBody>
      </p:sp>
      <p:sp>
        <p:nvSpPr>
          <p:cNvPr id="4" name="TextBox 12"/>
          <p:cNvSpPr txBox="1">
            <a:spLocks noChangeArrowheads="1"/>
          </p:cNvSpPr>
          <p:nvPr/>
        </p:nvSpPr>
        <p:spPr bwMode="auto">
          <a:xfrm>
            <a:off x="381000" y="6019800"/>
            <a:ext cx="3581400" cy="671513"/>
          </a:xfrm>
          <a:prstGeom prst="rect">
            <a:avLst/>
          </a:prstGeom>
          <a:solidFill>
            <a:srgbClr val="6699FF"/>
          </a:solidFill>
          <a:ln w="920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200" b="1">
                <a:latin typeface="Arial" charset="0"/>
              </a:rPr>
              <a:t>SA = 166 cm.</a:t>
            </a:r>
            <a:r>
              <a:rPr lang="en-US" sz="3200" b="1" baseline="30000">
                <a:latin typeface="Arial" charset="0"/>
              </a:rPr>
              <a:t>2</a:t>
            </a:r>
            <a:r>
              <a:rPr lang="en-US" sz="3200" b="1">
                <a:latin typeface="Arial" charset="0"/>
              </a:rPr>
              <a:t>    </a:t>
            </a:r>
            <a:endParaRPr lang="en-US" sz="2000" b="1">
              <a:latin typeface="Kristen ITC" pitchFamily="66" charset="0"/>
            </a:endParaRPr>
          </a:p>
        </p:txBody>
      </p:sp>
      <p:sp>
        <p:nvSpPr>
          <p:cNvPr id="17426" name="Text Box 18"/>
          <p:cNvSpPr txBox="1">
            <a:spLocks noChangeArrowheads="1"/>
          </p:cNvSpPr>
          <p:nvPr/>
        </p:nvSpPr>
        <p:spPr bwMode="auto">
          <a:xfrm>
            <a:off x="2590800" y="23622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l</a:t>
            </a:r>
          </a:p>
        </p:txBody>
      </p:sp>
      <p:sp>
        <p:nvSpPr>
          <p:cNvPr id="17427" name="Text Box 19"/>
          <p:cNvSpPr txBox="1">
            <a:spLocks noChangeArrowheads="1"/>
          </p:cNvSpPr>
          <p:nvPr/>
        </p:nvSpPr>
        <p:spPr bwMode="auto">
          <a:xfrm>
            <a:off x="5638800" y="21336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w</a:t>
            </a:r>
          </a:p>
        </p:txBody>
      </p:sp>
      <p:sp>
        <p:nvSpPr>
          <p:cNvPr id="17428" name="Text Box 20"/>
          <p:cNvSpPr txBox="1">
            <a:spLocks noChangeArrowheads="1"/>
          </p:cNvSpPr>
          <p:nvPr/>
        </p:nvSpPr>
        <p:spPr bwMode="auto">
          <a:xfrm>
            <a:off x="6096000" y="1066800"/>
            <a:ext cx="533400" cy="538163"/>
          </a:xfrm>
          <a:prstGeom prst="rect">
            <a:avLst/>
          </a:prstGeom>
          <a:solidFill>
            <a:srgbClr val="FFFF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Tree>
    <p:extLst>
      <p:ext uri="{BB962C8B-B14F-4D97-AF65-F5344CB8AC3E}">
        <p14:creationId xmlns:p14="http://schemas.microsoft.com/office/powerpoint/2010/main" val="168082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17427"/>
                                        </p:tgtEl>
                                        <p:attrNameLst>
                                          <p:attrName>style.visibility</p:attrName>
                                        </p:attrNameLst>
                                      </p:cBhvr>
                                      <p:to>
                                        <p:strVal val="visible"/>
                                      </p:to>
                                    </p:set>
                                    <p:anim to="" calcmode="lin" valueType="num">
                                      <p:cBhvr>
                                        <p:cTn id="10" dur="1" fill="hold"/>
                                        <p:tgtEl>
                                          <p:spTgt spid="17427"/>
                                        </p:tgtEl>
                                        <p:attrNameLst>
                                          <p:attrName/>
                                        </p:attrNameLst>
                                      </p:cBhvr>
                                    </p:anim>
                                  </p:childTnLst>
                                </p:cTn>
                              </p:par>
                              <p:par>
                                <p:cTn id="11" presetID="2" presetClass="entr" presetSubtype="4" fill="hold" grpId="0" nodeType="withEffect">
                                  <p:stCondLst>
                                    <p:cond delay="0"/>
                                  </p:stCondLst>
                                  <p:childTnLst>
                                    <p:set>
                                      <p:cBhvr>
                                        <p:cTn id="12" dur="1" fill="hold">
                                          <p:stCondLst>
                                            <p:cond delay="0"/>
                                          </p:stCondLst>
                                        </p:cTn>
                                        <p:tgtEl>
                                          <p:spTgt spid="17426"/>
                                        </p:tgtEl>
                                        <p:attrNameLst>
                                          <p:attrName>style.visibility</p:attrName>
                                        </p:attrNameLst>
                                      </p:cBhvr>
                                      <p:to>
                                        <p:strVal val="visible"/>
                                      </p:to>
                                    </p:set>
                                    <p:anim calcmode="lin" valueType="num">
                                      <p:cBhvr additive="base">
                                        <p:cTn id="13" dur="500" fill="hold"/>
                                        <p:tgtEl>
                                          <p:spTgt spid="17426"/>
                                        </p:tgtEl>
                                        <p:attrNameLst>
                                          <p:attrName>ppt_x</p:attrName>
                                        </p:attrNameLst>
                                      </p:cBhvr>
                                      <p:tavLst>
                                        <p:tav tm="0">
                                          <p:val>
                                            <p:strVal val="#ppt_x"/>
                                          </p:val>
                                        </p:tav>
                                        <p:tav tm="100000">
                                          <p:val>
                                            <p:strVal val="#ppt_x"/>
                                          </p:val>
                                        </p:tav>
                                      </p:tavLst>
                                    </p:anim>
                                    <p:anim calcmode="lin" valueType="num">
                                      <p:cBhvr additive="base">
                                        <p:cTn id="14" dur="500" fill="hold"/>
                                        <p:tgtEl>
                                          <p:spTgt spid="174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428"/>
                                        </p:tgtEl>
                                        <p:attrNameLst>
                                          <p:attrName>style.visibility</p:attrName>
                                        </p:attrNameLst>
                                      </p:cBhvr>
                                      <p:to>
                                        <p:strVal val="visible"/>
                                      </p:to>
                                    </p:set>
                                    <p:anim calcmode="lin" valueType="num">
                                      <p:cBhvr additive="base">
                                        <p:cTn id="17" dur="500" fill="hold"/>
                                        <p:tgtEl>
                                          <p:spTgt spid="17428"/>
                                        </p:tgtEl>
                                        <p:attrNameLst>
                                          <p:attrName>ppt_x</p:attrName>
                                        </p:attrNameLst>
                                      </p:cBhvr>
                                      <p:tavLst>
                                        <p:tav tm="0">
                                          <p:val>
                                            <p:strVal val="#ppt_x"/>
                                          </p:val>
                                        </p:tav>
                                        <p:tav tm="100000">
                                          <p:val>
                                            <p:strVal val="#ppt_x"/>
                                          </p:val>
                                        </p:tav>
                                      </p:tavLst>
                                    </p:anim>
                                    <p:anim calcmode="lin" valueType="num">
                                      <p:cBhvr additive="base">
                                        <p:cTn id="18"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ox(in)">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ox(i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 grpId="0" animBg="1"/>
      <p:bldP spid="3" grpId="0" animBg="1"/>
      <p:bldP spid="4" grpId="0" animBg="1"/>
      <p:bldP spid="17426" grpId="0" animBg="1"/>
      <p:bldP spid="17427" grpId="0" animBg="1"/>
      <p:bldP spid="174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1.2|1.2|0.8|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2576</TotalTime>
  <Words>3904</Words>
  <Application>Microsoft Office PowerPoint</Application>
  <PresentationFormat>On-screen Show (4:3)</PresentationFormat>
  <Paragraphs>850</Paragraphs>
  <Slides>115</Slides>
  <Notes>10</Notes>
  <HiddenSlides>0</HiddenSlides>
  <MMClips>6</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vt:lpstr>
      <vt:lpstr>Purpose</vt:lpstr>
      <vt:lpstr>Essential Question</vt:lpstr>
      <vt:lpstr>Hook</vt:lpstr>
      <vt:lpstr>Partner Activity</vt:lpstr>
      <vt:lpstr>How to Find Perimeter-  Knowledge</vt:lpstr>
      <vt:lpstr>Formula – Comprehend</vt:lpstr>
      <vt:lpstr>PowerPoint Presentation</vt:lpstr>
      <vt:lpstr>PowerPoint Presentation</vt:lpstr>
      <vt:lpstr>PowerPoint Presentation</vt:lpstr>
      <vt:lpstr>Comprehend</vt:lpstr>
      <vt:lpstr>PowerPoint Presentation</vt:lpstr>
      <vt:lpstr>PowerPoint Presentation</vt:lpstr>
      <vt:lpstr>Problem Solving -  Real Life Problem</vt:lpstr>
      <vt:lpstr>Problem Solving -  Real Life Problem</vt:lpstr>
      <vt:lpstr>Write Your Argument</vt:lpstr>
      <vt:lpstr>Closure</vt:lpstr>
      <vt:lpstr>Reflection</vt:lpstr>
      <vt:lpstr>SPI</vt:lpstr>
      <vt:lpstr>Essential Question</vt:lpstr>
      <vt:lpstr>Hook</vt:lpstr>
      <vt:lpstr>Hook</vt:lpstr>
      <vt:lpstr>Guided Practice</vt:lpstr>
      <vt:lpstr>Guided Practice</vt:lpstr>
      <vt:lpstr>Problem Solving</vt:lpstr>
      <vt:lpstr>Problem Solving</vt:lpstr>
      <vt:lpstr>Problem Solving</vt:lpstr>
      <vt:lpstr>Problem Solving</vt:lpstr>
      <vt:lpstr>Problem Solving</vt:lpstr>
      <vt:lpstr>Closure</vt:lpstr>
      <vt:lpstr>Reflection</vt:lpstr>
      <vt:lpstr>PowerPoint Presentation</vt:lpstr>
      <vt:lpstr>SPI</vt:lpstr>
      <vt:lpstr>Essential Questions</vt:lpstr>
      <vt:lpstr>Hook</vt:lpstr>
      <vt:lpstr>Width</vt:lpstr>
      <vt:lpstr>Length</vt:lpstr>
      <vt:lpstr>Area of a Rectangle</vt:lpstr>
      <vt:lpstr>Area of a Square</vt:lpstr>
      <vt:lpstr>Problem Solving -  Real Life Problem</vt:lpstr>
      <vt:lpstr>Closure</vt:lpstr>
      <vt:lpstr>Perimeter</vt:lpstr>
      <vt:lpstr>SPI</vt:lpstr>
      <vt:lpstr>Essential Questions</vt:lpstr>
      <vt:lpstr>Hook</vt:lpstr>
      <vt:lpstr>Hook</vt:lpstr>
      <vt:lpstr>Base</vt:lpstr>
      <vt:lpstr>Height</vt:lpstr>
      <vt:lpstr>PowerPoint Presentation</vt:lpstr>
      <vt:lpstr>PowerPoint Presentation</vt:lpstr>
      <vt:lpstr>Problem Solving -  Real Life Problem</vt:lpstr>
      <vt:lpstr>Closure</vt:lpstr>
      <vt:lpstr>Reflection</vt:lpstr>
      <vt:lpstr>SPI</vt:lpstr>
      <vt:lpstr>Essential Questions</vt:lpstr>
      <vt:lpstr>Hook</vt:lpstr>
      <vt:lpstr>Base</vt:lpstr>
      <vt:lpstr>Height</vt:lpstr>
      <vt:lpstr>Area of Triangle</vt:lpstr>
      <vt:lpstr>PowerPoint Presentation</vt:lpstr>
      <vt:lpstr>Problem Solving -  Real Life Problem</vt:lpstr>
      <vt:lpstr>Closure</vt:lpstr>
      <vt:lpstr>Reflection</vt:lpstr>
      <vt:lpstr>SPI</vt:lpstr>
      <vt:lpstr>Essential Questions</vt:lpstr>
      <vt:lpstr>Hook</vt:lpstr>
      <vt:lpstr>Hook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Solving -  Real Life Problem</vt:lpstr>
      <vt:lpstr>Closure</vt:lpstr>
      <vt:lpstr>Reflection</vt:lpstr>
      <vt:lpstr>PowerPoint Presentation</vt:lpstr>
      <vt:lpstr>SPI</vt:lpstr>
      <vt:lpstr>Essential Question</vt:lpstr>
      <vt:lpstr>Hook</vt:lpstr>
      <vt:lpstr>Find the surface area of this rectangular prism.</vt:lpstr>
      <vt:lpstr>Find the surface area of this rectangular prism.</vt:lpstr>
      <vt:lpstr>Find the surface area of this rectangular prism.</vt:lpstr>
      <vt:lpstr>Find the surface area of this rectangular prism.</vt:lpstr>
      <vt:lpstr>Problem Solving -  Real Life Problem</vt:lpstr>
      <vt:lpstr>Closure</vt:lpstr>
      <vt:lpstr>Reflection</vt:lpstr>
      <vt:lpstr>PowerPoint Presentation</vt:lpstr>
      <vt:lpstr>SPI</vt:lpstr>
      <vt:lpstr>Essential Questions</vt:lpstr>
      <vt:lpstr>Hook</vt:lpstr>
      <vt:lpstr>PowerPoint Presentation</vt:lpstr>
      <vt:lpstr>PowerPoint Presentation</vt:lpstr>
      <vt:lpstr>PowerPoint Presentation</vt:lpstr>
      <vt:lpstr>Find the volume of this rectangular prism.</vt:lpstr>
      <vt:lpstr>PowerPoint Presentation</vt:lpstr>
      <vt:lpstr>Closure</vt:lpstr>
      <vt:lpstr>Reflection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Perimeter</dc:title>
  <dc:creator>Gay</dc:creator>
  <cp:lastModifiedBy>Miller</cp:lastModifiedBy>
  <cp:revision>259</cp:revision>
  <dcterms:created xsi:type="dcterms:W3CDTF">2011-09-04T16:49:10Z</dcterms:created>
  <dcterms:modified xsi:type="dcterms:W3CDTF">2019-02-25T14:58:40Z</dcterms:modified>
</cp:coreProperties>
</file>